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6" r:id="rId1"/>
  </p:sldMasterIdLst>
  <p:notesMasterIdLst>
    <p:notesMasterId r:id="rId20"/>
  </p:notesMasterIdLst>
  <p:sldIdLst>
    <p:sldId id="333" r:id="rId2"/>
    <p:sldId id="299" r:id="rId3"/>
    <p:sldId id="320" r:id="rId4"/>
    <p:sldId id="322" r:id="rId5"/>
    <p:sldId id="331" r:id="rId6"/>
    <p:sldId id="296" r:id="rId7"/>
    <p:sldId id="304" r:id="rId8"/>
    <p:sldId id="303" r:id="rId9"/>
    <p:sldId id="305" r:id="rId10"/>
    <p:sldId id="332" r:id="rId11"/>
    <p:sldId id="302" r:id="rId12"/>
    <p:sldId id="308" r:id="rId13"/>
    <p:sldId id="313" r:id="rId14"/>
    <p:sldId id="323" r:id="rId15"/>
    <p:sldId id="301" r:id="rId16"/>
    <p:sldId id="311" r:id="rId17"/>
    <p:sldId id="312" r:id="rId18"/>
    <p:sldId id="314" r:id="rId19"/>
  </p:sldIdLst>
  <p:sldSz cx="12192000" cy="6858000"/>
  <p:notesSz cx="9601200" cy="731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FFFF"/>
    <a:srgbClr val="CCCCFF"/>
    <a:srgbClr val="FFFFCC"/>
    <a:srgbClr val="FFFFFF"/>
    <a:srgbClr val="FFFF99"/>
    <a:srgbClr val="6633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47" autoAdjust="0"/>
    <p:restoredTop sz="95126" autoAdjust="0"/>
  </p:normalViewPr>
  <p:slideViewPr>
    <p:cSldViewPr snapToGrid="0">
      <p:cViewPr varScale="1">
        <p:scale>
          <a:sx n="72" d="100"/>
          <a:sy n="72" d="100"/>
        </p:scale>
        <p:origin x="-756" y="-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6D9D0A7-4DA7-4675-9A78-F54CF1428252}" type="datetimeFigureOut">
              <a:rPr lang="vi-VN" smtClean="0"/>
              <a:t>30/10/2021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40"/>
            <a:ext cx="7680960" cy="288036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B54B056-A0DB-4EE3-A737-CDF198D959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8916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pattFill prst="pct60">
          <a:fgClr>
            <a:schemeClr val="accent3">
              <a:lumMod val="20000"/>
              <a:lumOff val="80000"/>
            </a:schemeClr>
          </a:fgClr>
          <a:bgClr>
            <a:srgbClr val="CCCC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30/10/2021</a:t>
            </a:fld>
            <a:endParaRPr lang="vi-VN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2C2DD2C-8F06-4601-BD31-73B3E69E3DC7}"/>
              </a:ext>
            </a:extLst>
          </p:cNvPr>
          <p:cNvGrpSpPr/>
          <p:nvPr userDrawn="1"/>
        </p:nvGrpSpPr>
        <p:grpSpPr>
          <a:xfrm>
            <a:off x="54595" y="136525"/>
            <a:ext cx="3411936" cy="6673499"/>
            <a:chOff x="1256607" y="2388359"/>
            <a:chExt cx="3411936" cy="6673499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72229D18-69A1-4A27-961C-D7AEE6F25BE5}"/>
                </a:ext>
              </a:extLst>
            </p:cNvPr>
            <p:cNvCxnSpPr>
              <a:cxnSpLocks/>
            </p:cNvCxnSpPr>
            <p:nvPr/>
          </p:nvCxnSpPr>
          <p:spPr>
            <a:xfrm>
              <a:off x="1256607" y="2388359"/>
              <a:ext cx="0" cy="6673499"/>
            </a:xfrm>
            <a:prstGeom prst="line">
              <a:avLst/>
            </a:prstGeom>
            <a:ln w="28575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67F2297B-359B-48B9-A1C2-1FC534C637BF}"/>
                </a:ext>
              </a:extLst>
            </p:cNvPr>
            <p:cNvCxnSpPr>
              <a:cxnSpLocks/>
            </p:cNvCxnSpPr>
            <p:nvPr/>
          </p:nvCxnSpPr>
          <p:spPr>
            <a:xfrm>
              <a:off x="1256607" y="2388359"/>
              <a:ext cx="341193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0D6CDA6-88EF-4EA9-9AC0-BF2581E15712}"/>
              </a:ext>
            </a:extLst>
          </p:cNvPr>
          <p:cNvGrpSpPr/>
          <p:nvPr userDrawn="1"/>
        </p:nvGrpSpPr>
        <p:grpSpPr>
          <a:xfrm rot="10800000">
            <a:off x="6621471" y="559561"/>
            <a:ext cx="5544101" cy="6250465"/>
            <a:chOff x="1238410" y="2388359"/>
            <a:chExt cx="5544101" cy="625046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DAC3E486-E436-46DE-8A42-F8BD682E647C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256607" y="2402005"/>
              <a:ext cx="0" cy="623681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0BC962F8-AEB7-4CDA-A886-0AEACB3D0534}"/>
                </a:ext>
              </a:extLst>
            </p:cNvPr>
            <p:cNvCxnSpPr>
              <a:cxnSpLocks/>
            </p:cNvCxnSpPr>
            <p:nvPr/>
          </p:nvCxnSpPr>
          <p:spPr>
            <a:xfrm>
              <a:off x="1238410" y="2388359"/>
              <a:ext cx="55441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A3B3E9BA-BC3A-4126-B46F-9DBB864E2384}"/>
              </a:ext>
            </a:extLst>
          </p:cNvPr>
          <p:cNvCxnSpPr>
            <a:cxnSpLocks/>
          </p:cNvCxnSpPr>
          <p:nvPr userDrawn="1"/>
        </p:nvCxnSpPr>
        <p:spPr>
          <a:xfrm flipH="1">
            <a:off x="9348717" y="559559"/>
            <a:ext cx="2798660" cy="0"/>
          </a:xfrm>
          <a:prstGeom prst="straightConnector1">
            <a:avLst/>
          </a:prstGeom>
          <a:ln w="28575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6242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30/10/2021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55641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30/10/2021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29881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30/10/2021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72914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30/10/2021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9686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30/10/2021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11567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30/10/2021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30770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30/10/2021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87023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30/10/2021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55849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30/10/2021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20126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30/10/2021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17873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43247-8E28-4208-A241-B7A86EB61EEF}" type="datetimeFigureOut">
              <a:rPr lang="vi-VN" smtClean="0"/>
              <a:t>30/10/2021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ectangle 7" descr="Light horizontal">
            <a:extLst>
              <a:ext uri="{FF2B5EF4-FFF2-40B4-BE49-F238E27FC236}">
                <a16:creationId xmlns:a16="http://schemas.microsoft.com/office/drawing/2014/main" xmlns="" id="{3332F7FE-A149-4B26-89B7-57253E7F35FC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32819" y="0"/>
            <a:ext cx="103663" cy="6858000"/>
          </a:xfrm>
          <a:prstGeom prst="rect">
            <a:avLst/>
          </a:prstGeom>
          <a:pattFill prst="ltHorz">
            <a:fgClr>
              <a:schemeClr val="bg2"/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7016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03F8B60C-C00D-4571-A295-F6F38F44D634}"/>
              </a:ext>
            </a:extLst>
          </p:cNvPr>
          <p:cNvGrpSpPr/>
          <p:nvPr/>
        </p:nvGrpSpPr>
        <p:grpSpPr>
          <a:xfrm>
            <a:off x="196405" y="173798"/>
            <a:ext cx="11432811" cy="586293"/>
            <a:chOff x="614376" y="125904"/>
            <a:chExt cx="9755464" cy="749714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01479AD4-4344-4DF2-85EF-A235A70877F8}"/>
                </a:ext>
              </a:extLst>
            </p:cNvPr>
            <p:cNvGrpSpPr/>
            <p:nvPr/>
          </p:nvGrpSpPr>
          <p:grpSpPr>
            <a:xfrm>
              <a:off x="722281" y="125904"/>
              <a:ext cx="9647559" cy="749714"/>
              <a:chOff x="1576" y="808292"/>
              <a:chExt cx="9647559" cy="749714"/>
            </a:xfrm>
          </p:grpSpPr>
          <p:cxnSp>
            <p:nvCxnSpPr>
              <p:cNvPr id="5" name="Connector: Elbow 4">
                <a:extLst>
                  <a:ext uri="{FF2B5EF4-FFF2-40B4-BE49-F238E27FC236}">
                    <a16:creationId xmlns:a16="http://schemas.microsoft.com/office/drawing/2014/main" xmlns="" id="{52E34517-3CA7-4600-836C-7D3D84EA3ED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4609460" y="-3481668"/>
                <a:ext cx="561805" cy="9517544"/>
              </a:xfrm>
              <a:prstGeom prst="bentConnector4">
                <a:avLst>
                  <a:gd name="adj1" fmla="val -40690"/>
                  <a:gd name="adj2" fmla="val 77043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2A9FF675-7E24-4BE5-886F-7B32759B14A9}"/>
                  </a:ext>
                </a:extLst>
              </p:cNvPr>
              <p:cNvSpPr txBox="1"/>
              <p:nvPr/>
            </p:nvSpPr>
            <p:spPr>
              <a:xfrm>
                <a:off x="1576" y="816391"/>
                <a:ext cx="2275106" cy="669060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92000">
                    <a:schemeClr val="accent4">
                      <a:lumMod val="0"/>
                      <a:lumOff val="100000"/>
                    </a:schemeClr>
                  </a:gs>
                  <a:gs pos="100000">
                    <a:schemeClr val="accent4">
                      <a:lumMod val="100000"/>
                    </a:schemeClr>
                  </a:gs>
                </a:gsLst>
                <a:lin ang="5400000" scaled="1"/>
                <a:tileRect/>
              </a:gra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rgbClr val="0000CC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  </a:t>
                </a:r>
                <a:r>
                  <a:rPr lang="en-US" sz="2800" b="1">
                    <a:solidFill>
                      <a:srgbClr val="C00000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Ch</a:t>
                </a:r>
                <a:r>
                  <a:rPr lang="vi-VN" sz="2800" b="1">
                    <a:solidFill>
                      <a:srgbClr val="C00000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ư</a:t>
                </a:r>
                <a:r>
                  <a:rPr lang="en-US" sz="2800" b="1">
                    <a:solidFill>
                      <a:srgbClr val="C00000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ơng </a:t>
                </a:r>
                <a:r>
                  <a:rPr lang="en-US" sz="2800" b="1">
                    <a:solidFill>
                      <a:srgbClr val="C00000"/>
                    </a:solidFill>
                    <a:latin typeface="Yu Mincho" panose="02020400000000000000" pitchFamily="18" charset="-128"/>
                    <a:ea typeface="Yu Mincho" panose="02020400000000000000" pitchFamily="18" charset="-128"/>
                    <a:sym typeface="Wingdings 2" panose="05020102010507070707" pitchFamily="18" charset="2"/>
                  </a:rPr>
                  <a:t>⓶</a:t>
                </a:r>
                <a:r>
                  <a:rPr lang="en-US" sz="2800" b="1">
                    <a:solidFill>
                      <a:srgbClr val="C00000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:</a:t>
                </a:r>
                <a:r>
                  <a:rPr lang="en-US" sz="2800" b="1">
                    <a:solidFill>
                      <a:srgbClr val="0000CC"/>
                    </a:solidFill>
                    <a:latin typeface="UTM Swiss Condensed" panose="02000500000000000000" pitchFamily="2" charset="0"/>
                  </a:rPr>
                  <a:t> </a:t>
                </a:r>
                <a:endParaRPr lang="vi-VN" sz="2800" b="1">
                  <a:solidFill>
                    <a:srgbClr val="0000CC"/>
                  </a:solidFill>
                  <a:latin typeface="UTM Swiss Condensed" panose="02000500000000000000" pitchFamily="2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C57EE90C-348C-4A60-A155-A3AEA1D0C971}"/>
                  </a:ext>
                </a:extLst>
              </p:cNvPr>
              <p:cNvSpPr txBox="1"/>
              <p:nvPr/>
            </p:nvSpPr>
            <p:spPr>
              <a:xfrm>
                <a:off x="2342582" y="808292"/>
                <a:ext cx="7302790" cy="747773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FFF99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rgbClr val="0000CC"/>
                    </a:solidFill>
                    <a:latin typeface="Yu Gothic Medium" panose="020B0500000000000000" pitchFamily="34" charset="-128"/>
                    <a:cs typeface="Duong Phuoc Sang" panose="02020603050405020304" pitchFamily="18" charset="0"/>
                  </a:rPr>
                  <a:t>§</a:t>
                </a:r>
                <a:r>
                  <a:rPr lang="en-US" sz="3200" b="1">
                    <a:solidFill>
                      <a:srgbClr val="FF0000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➊</a:t>
                </a:r>
                <a:r>
                  <a:rPr lang="en-US" sz="3200" b="1">
                    <a:solidFill>
                      <a:srgbClr val="0000CC"/>
                    </a:solidFill>
                    <a:latin typeface="Duong Phuoc Sang" panose="02020603050405020304" pitchFamily="18" charset="0"/>
                    <a:ea typeface="Calibri" panose="020F0502020204030204" pitchFamily="34" charset="0"/>
                  </a:rPr>
                  <a:t>. ĐẠI C</a:t>
                </a:r>
                <a:r>
                  <a:rPr lang="vi-VN" sz="3200" b="1">
                    <a:solidFill>
                      <a:srgbClr val="0000CC"/>
                    </a:solidFill>
                    <a:latin typeface="Duong Phuoc Sang" panose="02020603050405020304" pitchFamily="18" charset="0"/>
                    <a:ea typeface="Calibri" panose="020F0502020204030204" pitchFamily="34" charset="0"/>
                  </a:rPr>
                  <a:t>Ư</a:t>
                </a:r>
                <a:r>
                  <a:rPr lang="en-US" sz="3200" b="1">
                    <a:solidFill>
                      <a:srgbClr val="0000CC"/>
                    </a:solidFill>
                    <a:latin typeface="Duong Phuoc Sang" panose="02020603050405020304" pitchFamily="18" charset="0"/>
                    <a:ea typeface="Calibri" panose="020F0502020204030204" pitchFamily="34" charset="0"/>
                  </a:rPr>
                  <a:t>ƠNG VỀ PH</a:t>
                </a:r>
                <a:r>
                  <a:rPr lang="vi-VN" sz="3200" b="1">
                    <a:solidFill>
                      <a:srgbClr val="0000CC"/>
                    </a:solidFill>
                    <a:latin typeface="Duong Phuoc Sang" panose="02020603050405020304" pitchFamily="18" charset="0"/>
                    <a:ea typeface="Calibri" panose="020F0502020204030204" pitchFamily="34" charset="0"/>
                  </a:rPr>
                  <a:t>Ư</a:t>
                </a:r>
                <a:r>
                  <a:rPr lang="en-US" sz="3200" b="1">
                    <a:solidFill>
                      <a:srgbClr val="0000CC"/>
                    </a:solidFill>
                    <a:latin typeface="Duong Phuoc Sang" panose="02020603050405020304" pitchFamily="18" charset="0"/>
                    <a:ea typeface="Calibri" panose="020F0502020204030204" pitchFamily="34" charset="0"/>
                  </a:rPr>
                  <a:t>ƠNG TRÌNH</a:t>
                </a:r>
                <a:endParaRPr lang="vi-VN" sz="3200" b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pic>
          <p:nvPicPr>
            <p:cNvPr id="48" name="Picture 30">
              <a:extLst>
                <a:ext uri="{FF2B5EF4-FFF2-40B4-BE49-F238E27FC236}">
                  <a16:creationId xmlns:a16="http://schemas.microsoft.com/office/drawing/2014/main" xmlns="" id="{201DB1BF-0F59-421B-8C76-1746336061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376" y="203869"/>
              <a:ext cx="339755" cy="585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32C2579-4762-4455-B7DB-6ADEFE9C056C}"/>
              </a:ext>
            </a:extLst>
          </p:cNvPr>
          <p:cNvGrpSpPr/>
          <p:nvPr/>
        </p:nvGrpSpPr>
        <p:grpSpPr>
          <a:xfrm>
            <a:off x="-2419578" y="1475501"/>
            <a:ext cx="4770439" cy="4824413"/>
            <a:chOff x="-2419578" y="1475500"/>
            <a:chExt cx="4770438" cy="4824413"/>
          </a:xfrm>
        </p:grpSpPr>
        <p:sp>
          <p:nvSpPr>
            <p:cNvPr id="123" name="AutoShape 46">
              <a:extLst>
                <a:ext uri="{FF2B5EF4-FFF2-40B4-BE49-F238E27FC236}">
                  <a16:creationId xmlns:a16="http://schemas.microsoft.com/office/drawing/2014/main" xmlns="" id="{DE44DECC-35BB-4B38-A9E0-16FE9EC86A74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5400000">
              <a:off x="-2446566" y="1502488"/>
              <a:ext cx="4824413" cy="4770438"/>
            </a:xfrm>
            <a:custGeom>
              <a:avLst/>
              <a:gdLst>
                <a:gd name="G0" fmla="+- 10478 0 0"/>
                <a:gd name="G1" fmla="+- -11739500 0 0"/>
                <a:gd name="G2" fmla="+- 0 0 -11739500"/>
                <a:gd name="T0" fmla="*/ 0 256 1"/>
                <a:gd name="T1" fmla="*/ 180 256 1"/>
                <a:gd name="G3" fmla="+- -11739500 T0 T1"/>
                <a:gd name="T2" fmla="*/ 0 256 1"/>
                <a:gd name="T3" fmla="*/ 90 256 1"/>
                <a:gd name="G4" fmla="+- -11739500 T2 T3"/>
                <a:gd name="G5" fmla="*/ G4 2 1"/>
                <a:gd name="T4" fmla="*/ 90 256 1"/>
                <a:gd name="T5" fmla="*/ 0 256 1"/>
                <a:gd name="G6" fmla="+- -11739500 T4 T5"/>
                <a:gd name="G7" fmla="*/ G6 2 1"/>
                <a:gd name="G8" fmla="abs -117395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78"/>
                <a:gd name="G18" fmla="*/ 10478 1 2"/>
                <a:gd name="G19" fmla="+- G18 5400 0"/>
                <a:gd name="G20" fmla="cos G19 -11739500"/>
                <a:gd name="G21" fmla="sin G19 -11739500"/>
                <a:gd name="G22" fmla="+- G20 10800 0"/>
                <a:gd name="G23" fmla="+- G21 10800 0"/>
                <a:gd name="G24" fmla="+- 10800 0 G20"/>
                <a:gd name="G25" fmla="+- 10478 10800 0"/>
                <a:gd name="G26" fmla="?: G9 G17 G25"/>
                <a:gd name="G27" fmla="?: G9 0 21600"/>
                <a:gd name="G28" fmla="cos 10800 -11739500"/>
                <a:gd name="G29" fmla="sin 10800 -11739500"/>
                <a:gd name="G30" fmla="sin 10478 -11739500"/>
                <a:gd name="G31" fmla="+- G28 10800 0"/>
                <a:gd name="G32" fmla="+- G29 10800 0"/>
                <a:gd name="G33" fmla="+- G30 10800 0"/>
                <a:gd name="G34" fmla="?: G4 0 G31"/>
                <a:gd name="G35" fmla="?: -11739500 G34 0"/>
                <a:gd name="G36" fmla="?: G6 G35 G31"/>
                <a:gd name="G37" fmla="+- 21600 0 G36"/>
                <a:gd name="G38" fmla="?: G4 0 G33"/>
                <a:gd name="G39" fmla="?: -117395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2 w 21600"/>
                <a:gd name="T15" fmla="*/ 10638 h 21600"/>
                <a:gd name="T16" fmla="*/ 10800 w 21600"/>
                <a:gd name="T17" fmla="*/ 322 h 21600"/>
                <a:gd name="T18" fmla="*/ 21438 w 21600"/>
                <a:gd name="T19" fmla="*/ 106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2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0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accent1"/>
              </a:solidFill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351"/>
            </a:p>
          </p:txBody>
        </p:sp>
        <p:sp>
          <p:nvSpPr>
            <p:cNvPr id="124" name="AutoShape 47">
              <a:extLst>
                <a:ext uri="{FF2B5EF4-FFF2-40B4-BE49-F238E27FC236}">
                  <a16:creationId xmlns:a16="http://schemas.microsoft.com/office/drawing/2014/main" xmlns="" id="{92C32AFF-F71B-4A0A-B458-039FFC7482FA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5400000" flipH="1">
              <a:off x="-1961498" y="1910556"/>
              <a:ext cx="4032250" cy="3929063"/>
            </a:xfrm>
            <a:custGeom>
              <a:avLst/>
              <a:gdLst>
                <a:gd name="G0" fmla="+- 5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6"/>
                <a:gd name="G18" fmla="*/ 5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72 w 21600"/>
                <a:gd name="T15" fmla="*/ 10800 h 21600"/>
                <a:gd name="T16" fmla="*/ 10800 w 21600"/>
                <a:gd name="T17" fmla="*/ 10744 h 21600"/>
                <a:gd name="T18" fmla="*/ 16228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4"/>
                    <a:pt x="10856" y="10769"/>
                    <a:pt x="10856" y="10800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79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100000">
                  <a:schemeClr val="hlink">
                    <a:gamma/>
                    <a:tint val="0"/>
                    <a:invGamma/>
                    <a:alpha val="48000"/>
                    <a:lumMod val="0"/>
                    <a:lumOff val="10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0000CC"/>
              </a:solidFill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351"/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xmlns="" id="{857121FA-FB53-4B87-AAAE-7000DA201C49}"/>
                </a:ext>
              </a:extLst>
            </p:cNvPr>
            <p:cNvSpPr txBox="1"/>
            <p:nvPr/>
          </p:nvSpPr>
          <p:spPr>
            <a:xfrm>
              <a:off x="160080" y="2407581"/>
              <a:ext cx="210791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0000CC"/>
                  </a:solidFill>
                  <a:latin typeface="Duong Phuoc Sang" panose="02020603050405020304" pitchFamily="18" charset="0"/>
                  <a:cs typeface="Duong Phuoc Sang" panose="02020603050405020304" pitchFamily="18" charset="0"/>
                </a:rPr>
                <a:t>Nội dung</a:t>
              </a:r>
            </a:p>
            <a:p>
              <a:r>
                <a:rPr lang="en-US" sz="4800" b="1">
                  <a:solidFill>
                    <a:srgbClr val="0000CC"/>
                  </a:solidFill>
                  <a:latin typeface="Duong Phuoc Sang" panose="02020603050405020304" pitchFamily="18" charset="0"/>
                  <a:cs typeface="Duong Phuoc Sang" panose="02020603050405020304" pitchFamily="18" charset="0"/>
                </a:rPr>
                <a:t>bài học</a:t>
              </a:r>
              <a:endParaRPr lang="vi-VN" sz="4800" b="1">
                <a:solidFill>
                  <a:srgbClr val="0000CC"/>
                </a:solidFill>
                <a:latin typeface="Duong Phuoc Sang" panose="02020603050405020304" pitchFamily="18" charset="0"/>
                <a:cs typeface="Duong Phuoc Sang" panose="02020603050405020304" pitchFamily="18" charset="0"/>
              </a:endParaRPr>
            </a:p>
          </p:txBody>
        </p:sp>
      </p:grpSp>
      <p:pic>
        <p:nvPicPr>
          <p:cNvPr id="133" name="Picture 132">
            <a:extLst>
              <a:ext uri="{FF2B5EF4-FFF2-40B4-BE49-F238E27FC236}">
                <a16:creationId xmlns:a16="http://schemas.microsoft.com/office/drawing/2014/main" xmlns="" id="{E429CB93-DEF0-4609-8D36-2D3202A08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" y="6774459"/>
            <a:ext cx="3903108" cy="105948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xmlns="" id="{34AA69BB-DAFF-44F1-98D9-61B0989E18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966" y="6582533"/>
            <a:ext cx="2775439" cy="383852"/>
          </a:xfrm>
          <a:prstGeom prst="rect">
            <a:avLst/>
          </a:prstGeom>
        </p:spPr>
      </p:pic>
      <p:pic>
        <p:nvPicPr>
          <p:cNvPr id="1028" name="Picture 1027">
            <a:extLst>
              <a:ext uri="{FF2B5EF4-FFF2-40B4-BE49-F238E27FC236}">
                <a16:creationId xmlns:a16="http://schemas.microsoft.com/office/drawing/2014/main" xmlns="" id="{440CE9CC-BA7E-4ACA-A48E-420C7421DF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926" y="5763126"/>
            <a:ext cx="624663" cy="1093159"/>
          </a:xfrm>
          <a:prstGeom prst="rect">
            <a:avLst/>
          </a:prstGeom>
        </p:spPr>
      </p:pic>
      <p:pic>
        <p:nvPicPr>
          <p:cNvPr id="1030" name="Picture 1029">
            <a:extLst>
              <a:ext uri="{FF2B5EF4-FFF2-40B4-BE49-F238E27FC236}">
                <a16:creationId xmlns:a16="http://schemas.microsoft.com/office/drawing/2014/main" xmlns="" id="{0338D9D2-4D33-448C-849E-21288CF02A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45897" y="0"/>
            <a:ext cx="1095747" cy="663151"/>
          </a:xfrm>
          <a:prstGeom prst="rect">
            <a:avLst/>
          </a:prstGeom>
        </p:spPr>
      </p:pic>
      <p:pic>
        <p:nvPicPr>
          <p:cNvPr id="1032" name="Picture 1031">
            <a:extLst>
              <a:ext uri="{FF2B5EF4-FFF2-40B4-BE49-F238E27FC236}">
                <a16:creationId xmlns:a16="http://schemas.microsoft.com/office/drawing/2014/main" xmlns="" id="{24CB1D23-FECD-4706-A8C4-7029E807F6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879" y="4310"/>
            <a:ext cx="317765" cy="1074696"/>
          </a:xfrm>
          <a:prstGeom prst="rect">
            <a:avLst/>
          </a:prstGeom>
        </p:spPr>
      </p:pic>
      <p:pic>
        <p:nvPicPr>
          <p:cNvPr id="142" name="Picture 6" descr="E:\09----------------Diagrams September\22\Png\5.png">
            <a:extLst>
              <a:ext uri="{FF2B5EF4-FFF2-40B4-BE49-F238E27FC236}">
                <a16:creationId xmlns:a16="http://schemas.microsoft.com/office/drawing/2014/main" xmlns="" id="{8C3874D1-EB58-439C-9E7C-900A3ABCA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95186" y="6339078"/>
            <a:ext cx="802908" cy="56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31BD0E5-D4FC-4A52-B4EB-724760E9DB91}"/>
              </a:ext>
            </a:extLst>
          </p:cNvPr>
          <p:cNvGrpSpPr/>
          <p:nvPr/>
        </p:nvGrpSpPr>
        <p:grpSpPr>
          <a:xfrm>
            <a:off x="3017992" y="1104070"/>
            <a:ext cx="5260972" cy="1890714"/>
            <a:chOff x="2921007" y="1104069"/>
            <a:chExt cx="5260971" cy="1890713"/>
          </a:xfrm>
        </p:grpSpPr>
        <p:sp>
          <p:nvSpPr>
            <p:cNvPr id="40" name="Freeform 3">
              <a:extLst>
                <a:ext uri="{FF2B5EF4-FFF2-40B4-BE49-F238E27FC236}">
                  <a16:creationId xmlns:a16="http://schemas.microsoft.com/office/drawing/2014/main" xmlns="" id="{824CBEE1-31EA-416E-BFE3-ABBBE4589FE9}"/>
                </a:ext>
              </a:extLst>
            </p:cNvPr>
            <p:cNvSpPr/>
            <p:nvPr/>
          </p:nvSpPr>
          <p:spPr>
            <a:xfrm>
              <a:off x="2921007" y="1359657"/>
              <a:ext cx="5094288" cy="1635125"/>
            </a:xfrm>
            <a:custGeom>
              <a:avLst/>
              <a:gdLst>
                <a:gd name="connsiteX0" fmla="*/ 0 w 5074920"/>
                <a:gd name="connsiteY0" fmla="*/ 30480 h 1645920"/>
                <a:gd name="connsiteX1" fmla="*/ 0 w 5074920"/>
                <a:gd name="connsiteY1" fmla="*/ 1645920 h 1645920"/>
                <a:gd name="connsiteX2" fmla="*/ 4663440 w 5074920"/>
                <a:gd name="connsiteY2" fmla="*/ 1645920 h 1645920"/>
                <a:gd name="connsiteX3" fmla="*/ 5074920 w 5074920"/>
                <a:gd name="connsiteY3" fmla="*/ 1554480 h 1645920"/>
                <a:gd name="connsiteX4" fmla="*/ 5074920 w 5074920"/>
                <a:gd name="connsiteY4" fmla="*/ 0 h 1645920"/>
                <a:gd name="connsiteX5" fmla="*/ 0 w 5074920"/>
                <a:gd name="connsiteY5" fmla="*/ 30480 h 1645920"/>
                <a:gd name="connsiteX0" fmla="*/ 0 w 5079682"/>
                <a:gd name="connsiteY0" fmla="*/ 6668 h 1622108"/>
                <a:gd name="connsiteX1" fmla="*/ 0 w 5079682"/>
                <a:gd name="connsiteY1" fmla="*/ 1622108 h 1622108"/>
                <a:gd name="connsiteX2" fmla="*/ 4663440 w 5079682"/>
                <a:gd name="connsiteY2" fmla="*/ 1622108 h 1622108"/>
                <a:gd name="connsiteX3" fmla="*/ 5074920 w 5079682"/>
                <a:gd name="connsiteY3" fmla="*/ 1530668 h 1622108"/>
                <a:gd name="connsiteX4" fmla="*/ 5079682 w 5079682"/>
                <a:gd name="connsiteY4" fmla="*/ 0 h 1622108"/>
                <a:gd name="connsiteX5" fmla="*/ 0 w 5079682"/>
                <a:gd name="connsiteY5" fmla="*/ 6668 h 1622108"/>
                <a:gd name="connsiteX0" fmla="*/ 0 w 5075131"/>
                <a:gd name="connsiteY0" fmla="*/ 20955 h 1636395"/>
                <a:gd name="connsiteX1" fmla="*/ 0 w 5075131"/>
                <a:gd name="connsiteY1" fmla="*/ 1636395 h 1636395"/>
                <a:gd name="connsiteX2" fmla="*/ 4663440 w 5075131"/>
                <a:gd name="connsiteY2" fmla="*/ 1636395 h 1636395"/>
                <a:gd name="connsiteX3" fmla="*/ 5074920 w 5075131"/>
                <a:gd name="connsiteY3" fmla="*/ 1544955 h 1636395"/>
                <a:gd name="connsiteX4" fmla="*/ 5070157 w 5075131"/>
                <a:gd name="connsiteY4" fmla="*/ 0 h 1636395"/>
                <a:gd name="connsiteX5" fmla="*/ 0 w 5075131"/>
                <a:gd name="connsiteY5" fmla="*/ 20955 h 1636395"/>
                <a:gd name="connsiteX0" fmla="*/ 0 w 5075022"/>
                <a:gd name="connsiteY0" fmla="*/ 6667 h 1622107"/>
                <a:gd name="connsiteX1" fmla="*/ 0 w 5075022"/>
                <a:gd name="connsiteY1" fmla="*/ 1622107 h 1622107"/>
                <a:gd name="connsiteX2" fmla="*/ 4663440 w 5075022"/>
                <a:gd name="connsiteY2" fmla="*/ 1622107 h 1622107"/>
                <a:gd name="connsiteX3" fmla="*/ 5074920 w 5075022"/>
                <a:gd name="connsiteY3" fmla="*/ 1530667 h 1622107"/>
                <a:gd name="connsiteX4" fmla="*/ 5060632 w 5075022"/>
                <a:gd name="connsiteY4" fmla="*/ 0 h 1622107"/>
                <a:gd name="connsiteX5" fmla="*/ 0 w 5075022"/>
                <a:gd name="connsiteY5" fmla="*/ 6667 h 1622107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94014"/>
                <a:gd name="connsiteY0" fmla="*/ 20955 h 1636395"/>
                <a:gd name="connsiteX1" fmla="*/ 0 w 5094014"/>
                <a:gd name="connsiteY1" fmla="*/ 1636395 h 1636395"/>
                <a:gd name="connsiteX2" fmla="*/ 4663440 w 5094014"/>
                <a:gd name="connsiteY2" fmla="*/ 1636395 h 1636395"/>
                <a:gd name="connsiteX3" fmla="*/ 5093970 w 5094014"/>
                <a:gd name="connsiteY3" fmla="*/ 1525905 h 1636395"/>
                <a:gd name="connsiteX4" fmla="*/ 5055870 w 5094014"/>
                <a:gd name="connsiteY4" fmla="*/ 0 h 1636395"/>
                <a:gd name="connsiteX5" fmla="*/ 0 w 5094014"/>
                <a:gd name="connsiteY5" fmla="*/ 20955 h 163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4014" h="1636395">
                  <a:moveTo>
                    <a:pt x="0" y="20955"/>
                  </a:moveTo>
                  <a:lnTo>
                    <a:pt x="0" y="1636395"/>
                  </a:lnTo>
                  <a:lnTo>
                    <a:pt x="4663440" y="1636395"/>
                  </a:lnTo>
                  <a:cubicBezTo>
                    <a:pt x="4905375" y="1634490"/>
                    <a:pt x="5047298" y="1575435"/>
                    <a:pt x="5093970" y="1525905"/>
                  </a:cubicBezTo>
                  <a:cubicBezTo>
                    <a:pt x="5095557" y="1015682"/>
                    <a:pt x="5054283" y="510223"/>
                    <a:pt x="5055870" y="0"/>
                  </a:cubicBezTo>
                  <a:lnTo>
                    <a:pt x="0" y="20955"/>
                  </a:lnTo>
                  <a:close/>
                </a:path>
              </a:pathLst>
            </a:custGeom>
            <a:gradFill>
              <a:gsLst>
                <a:gs pos="93000">
                  <a:srgbClr val="FFFF00">
                    <a:lumMod val="30000"/>
                    <a:lumOff val="70000"/>
                  </a:srgbClr>
                </a:gs>
                <a:gs pos="4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100000" t="100000"/>
              </a:path>
            </a:gra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1"/>
            </a:p>
          </p:txBody>
        </p:sp>
        <p:grpSp>
          <p:nvGrpSpPr>
            <p:cNvPr id="41" name="Group 6">
              <a:extLst>
                <a:ext uri="{FF2B5EF4-FFF2-40B4-BE49-F238E27FC236}">
                  <a16:creationId xmlns:a16="http://schemas.microsoft.com/office/drawing/2014/main" xmlns="" id="{3C8ADABB-BD34-4808-9BA3-ABF2C77162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81010" y="1104069"/>
              <a:ext cx="400968" cy="1758194"/>
              <a:chOff x="4737769" y="1112944"/>
              <a:chExt cx="400969" cy="1758844"/>
            </a:xfrm>
            <a:solidFill>
              <a:srgbClr val="FFFF99"/>
            </a:solidFill>
          </p:grpSpPr>
          <p:sp>
            <p:nvSpPr>
              <p:cNvPr id="42" name="Freeform 4">
                <a:extLst>
                  <a:ext uri="{FF2B5EF4-FFF2-40B4-BE49-F238E27FC236}">
                    <a16:creationId xmlns:a16="http://schemas.microsoft.com/office/drawing/2014/main" xmlns="" id="{96AF5BFF-7A4E-4676-A75E-DC6DA96494C8}"/>
                  </a:ext>
                </a:extLst>
              </p:cNvPr>
              <p:cNvSpPr/>
              <p:nvPr/>
            </p:nvSpPr>
            <p:spPr>
              <a:xfrm>
                <a:off x="4737769" y="1166183"/>
                <a:ext cx="400969" cy="1705605"/>
              </a:xfrm>
              <a:custGeom>
                <a:avLst/>
                <a:gdLst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1988" h="1706055">
                    <a:moveTo>
                      <a:pt x="604838" y="1706055"/>
                    </a:moveTo>
                    <a:cubicBezTo>
                      <a:pt x="446088" y="1699705"/>
                      <a:pt x="196850" y="1693355"/>
                      <a:pt x="42863" y="1515555"/>
                    </a:cubicBezTo>
                    <a:lnTo>
                      <a:pt x="0" y="167767"/>
                    </a:lnTo>
                    <a:cubicBezTo>
                      <a:pt x="104776" y="12193"/>
                      <a:pt x="442912" y="-5270"/>
                      <a:pt x="614363" y="1080"/>
                    </a:cubicBezTo>
                    <a:cubicBezTo>
                      <a:pt x="687388" y="4255"/>
                      <a:pt x="646113" y="64580"/>
                      <a:pt x="661988" y="96330"/>
                    </a:cubicBezTo>
                    <a:lnTo>
                      <a:pt x="604838" y="1706055"/>
                    </a:lnTo>
                    <a:close/>
                  </a:path>
                </a:pathLst>
              </a:custGeom>
              <a:solidFill>
                <a:srgbClr val="CCCCFF"/>
              </a:solidFill>
              <a:ln w="3175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  <p:sp>
            <p:nvSpPr>
              <p:cNvPr id="43" name="Freeform 5">
                <a:extLst>
                  <a:ext uri="{FF2B5EF4-FFF2-40B4-BE49-F238E27FC236}">
                    <a16:creationId xmlns:a16="http://schemas.microsoft.com/office/drawing/2014/main" xmlns="" id="{053F355D-82A3-4604-901E-B3DDAB22CABA}"/>
                  </a:ext>
                </a:extLst>
              </p:cNvPr>
              <p:cNvSpPr/>
              <p:nvPr/>
            </p:nvSpPr>
            <p:spPr>
              <a:xfrm>
                <a:off x="4774751" y="1112944"/>
                <a:ext cx="327004" cy="166750"/>
              </a:xfrm>
              <a:custGeom>
                <a:avLst/>
                <a:gdLst>
                  <a:gd name="connsiteX0" fmla="*/ 0 w 400050"/>
                  <a:gd name="connsiteY0" fmla="*/ 176213 h 176213"/>
                  <a:gd name="connsiteX1" fmla="*/ 0 w 400050"/>
                  <a:gd name="connsiteY1" fmla="*/ 119063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66688 h 166688"/>
                  <a:gd name="connsiteX1" fmla="*/ 9525 w 400050"/>
                  <a:gd name="connsiteY1" fmla="*/ 121444 h 166688"/>
                  <a:gd name="connsiteX2" fmla="*/ 333375 w 400050"/>
                  <a:gd name="connsiteY2" fmla="*/ 0 h 166688"/>
                  <a:gd name="connsiteX3" fmla="*/ 400050 w 400050"/>
                  <a:gd name="connsiteY3" fmla="*/ 33338 h 166688"/>
                  <a:gd name="connsiteX4" fmla="*/ 385763 w 400050"/>
                  <a:gd name="connsiteY4" fmla="*/ 109538 h 166688"/>
                  <a:gd name="connsiteX5" fmla="*/ 0 w 400050"/>
                  <a:gd name="connsiteY5" fmla="*/ 166688 h 166688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050" h="167360">
                    <a:moveTo>
                      <a:pt x="0" y="167360"/>
                    </a:moveTo>
                    <a:lnTo>
                      <a:pt x="9525" y="122116"/>
                    </a:lnTo>
                    <a:cubicBezTo>
                      <a:pt x="98425" y="7022"/>
                      <a:pt x="277812" y="-3297"/>
                      <a:pt x="333375" y="672"/>
                    </a:cubicBezTo>
                    <a:cubicBezTo>
                      <a:pt x="365125" y="2260"/>
                      <a:pt x="394493" y="15753"/>
                      <a:pt x="400050" y="34010"/>
                    </a:cubicBezTo>
                    <a:lnTo>
                      <a:pt x="385763" y="110210"/>
                    </a:lnTo>
                    <a:cubicBezTo>
                      <a:pt x="288131" y="110210"/>
                      <a:pt x="130969" y="119735"/>
                      <a:pt x="0" y="1673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</p:grpSp>
        <p:sp>
          <p:nvSpPr>
            <p:cNvPr id="55" name="TextBox 86">
              <a:extLst>
                <a:ext uri="{FF2B5EF4-FFF2-40B4-BE49-F238E27FC236}">
                  <a16:creationId xmlns:a16="http://schemas.microsoft.com/office/drawing/2014/main" xmlns="" id="{9765BCD9-66EE-4906-B055-9143B0E3DA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8817" y="1757282"/>
              <a:ext cx="106952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400" b="1">
                  <a:solidFill>
                    <a:srgbClr val="C00000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⓵.</a:t>
              </a:r>
              <a:endParaRPr lang="en-US" sz="4800" b="1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  <p:sp>
          <p:nvSpPr>
            <p:cNvPr id="61" name="Text Box 44">
              <a:extLst>
                <a:ext uri="{FF2B5EF4-FFF2-40B4-BE49-F238E27FC236}">
                  <a16:creationId xmlns:a16="http://schemas.microsoft.com/office/drawing/2014/main" xmlns="" id="{90E0A258-66ED-4E84-B135-1778F23A50D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998771" y="2009775"/>
              <a:ext cx="378224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3200" b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Tóm tắt lý thuyết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DCBDB33-068B-48DE-9C66-811A98E06E08}"/>
              </a:ext>
            </a:extLst>
          </p:cNvPr>
          <p:cNvGrpSpPr/>
          <p:nvPr/>
        </p:nvGrpSpPr>
        <p:grpSpPr>
          <a:xfrm>
            <a:off x="3032135" y="2767014"/>
            <a:ext cx="6219828" cy="1939925"/>
            <a:chOff x="3032134" y="2767013"/>
            <a:chExt cx="6219828" cy="1939925"/>
          </a:xfrm>
        </p:grpSpPr>
        <p:sp>
          <p:nvSpPr>
            <p:cNvPr id="44" name="Freeform 78">
              <a:extLst>
                <a:ext uri="{FF2B5EF4-FFF2-40B4-BE49-F238E27FC236}">
                  <a16:creationId xmlns:a16="http://schemas.microsoft.com/office/drawing/2014/main" xmlns="" id="{17ADFB3B-59EF-43A9-95F3-A3B59EF2E388}"/>
                </a:ext>
              </a:extLst>
            </p:cNvPr>
            <p:cNvSpPr/>
            <p:nvPr/>
          </p:nvSpPr>
          <p:spPr>
            <a:xfrm>
              <a:off x="3032134" y="3070225"/>
              <a:ext cx="6172200" cy="1636713"/>
            </a:xfrm>
            <a:custGeom>
              <a:avLst/>
              <a:gdLst>
                <a:gd name="connsiteX0" fmla="*/ 0 w 5074920"/>
                <a:gd name="connsiteY0" fmla="*/ 30480 h 1645920"/>
                <a:gd name="connsiteX1" fmla="*/ 0 w 5074920"/>
                <a:gd name="connsiteY1" fmla="*/ 1645920 h 1645920"/>
                <a:gd name="connsiteX2" fmla="*/ 4663440 w 5074920"/>
                <a:gd name="connsiteY2" fmla="*/ 1645920 h 1645920"/>
                <a:gd name="connsiteX3" fmla="*/ 5074920 w 5074920"/>
                <a:gd name="connsiteY3" fmla="*/ 1554480 h 1645920"/>
                <a:gd name="connsiteX4" fmla="*/ 5074920 w 5074920"/>
                <a:gd name="connsiteY4" fmla="*/ 0 h 1645920"/>
                <a:gd name="connsiteX5" fmla="*/ 0 w 5074920"/>
                <a:gd name="connsiteY5" fmla="*/ 30480 h 1645920"/>
                <a:gd name="connsiteX0" fmla="*/ 0 w 5079682"/>
                <a:gd name="connsiteY0" fmla="*/ 6668 h 1622108"/>
                <a:gd name="connsiteX1" fmla="*/ 0 w 5079682"/>
                <a:gd name="connsiteY1" fmla="*/ 1622108 h 1622108"/>
                <a:gd name="connsiteX2" fmla="*/ 4663440 w 5079682"/>
                <a:gd name="connsiteY2" fmla="*/ 1622108 h 1622108"/>
                <a:gd name="connsiteX3" fmla="*/ 5074920 w 5079682"/>
                <a:gd name="connsiteY3" fmla="*/ 1530668 h 1622108"/>
                <a:gd name="connsiteX4" fmla="*/ 5079682 w 5079682"/>
                <a:gd name="connsiteY4" fmla="*/ 0 h 1622108"/>
                <a:gd name="connsiteX5" fmla="*/ 0 w 5079682"/>
                <a:gd name="connsiteY5" fmla="*/ 6668 h 1622108"/>
                <a:gd name="connsiteX0" fmla="*/ 0 w 5075131"/>
                <a:gd name="connsiteY0" fmla="*/ 20955 h 1636395"/>
                <a:gd name="connsiteX1" fmla="*/ 0 w 5075131"/>
                <a:gd name="connsiteY1" fmla="*/ 1636395 h 1636395"/>
                <a:gd name="connsiteX2" fmla="*/ 4663440 w 5075131"/>
                <a:gd name="connsiteY2" fmla="*/ 1636395 h 1636395"/>
                <a:gd name="connsiteX3" fmla="*/ 5074920 w 5075131"/>
                <a:gd name="connsiteY3" fmla="*/ 1544955 h 1636395"/>
                <a:gd name="connsiteX4" fmla="*/ 5070157 w 5075131"/>
                <a:gd name="connsiteY4" fmla="*/ 0 h 1636395"/>
                <a:gd name="connsiteX5" fmla="*/ 0 w 5075131"/>
                <a:gd name="connsiteY5" fmla="*/ 20955 h 1636395"/>
                <a:gd name="connsiteX0" fmla="*/ 0 w 5075022"/>
                <a:gd name="connsiteY0" fmla="*/ 6667 h 1622107"/>
                <a:gd name="connsiteX1" fmla="*/ 0 w 5075022"/>
                <a:gd name="connsiteY1" fmla="*/ 1622107 h 1622107"/>
                <a:gd name="connsiteX2" fmla="*/ 4663440 w 5075022"/>
                <a:gd name="connsiteY2" fmla="*/ 1622107 h 1622107"/>
                <a:gd name="connsiteX3" fmla="*/ 5074920 w 5075022"/>
                <a:gd name="connsiteY3" fmla="*/ 1530667 h 1622107"/>
                <a:gd name="connsiteX4" fmla="*/ 5060632 w 5075022"/>
                <a:gd name="connsiteY4" fmla="*/ 0 h 1622107"/>
                <a:gd name="connsiteX5" fmla="*/ 0 w 5075022"/>
                <a:gd name="connsiteY5" fmla="*/ 6667 h 1622107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94014"/>
                <a:gd name="connsiteY0" fmla="*/ 20955 h 1636395"/>
                <a:gd name="connsiteX1" fmla="*/ 0 w 5094014"/>
                <a:gd name="connsiteY1" fmla="*/ 1636395 h 1636395"/>
                <a:gd name="connsiteX2" fmla="*/ 4663440 w 5094014"/>
                <a:gd name="connsiteY2" fmla="*/ 1636395 h 1636395"/>
                <a:gd name="connsiteX3" fmla="*/ 5093970 w 5094014"/>
                <a:gd name="connsiteY3" fmla="*/ 1525905 h 1636395"/>
                <a:gd name="connsiteX4" fmla="*/ 5055870 w 5094014"/>
                <a:gd name="connsiteY4" fmla="*/ 0 h 1636395"/>
                <a:gd name="connsiteX5" fmla="*/ 0 w 5094014"/>
                <a:gd name="connsiteY5" fmla="*/ 20955 h 163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4014" h="1636395">
                  <a:moveTo>
                    <a:pt x="0" y="20955"/>
                  </a:moveTo>
                  <a:lnTo>
                    <a:pt x="0" y="1636395"/>
                  </a:lnTo>
                  <a:lnTo>
                    <a:pt x="4663440" y="1636395"/>
                  </a:lnTo>
                  <a:cubicBezTo>
                    <a:pt x="4905375" y="1634490"/>
                    <a:pt x="5047298" y="1575435"/>
                    <a:pt x="5093970" y="1525905"/>
                  </a:cubicBezTo>
                  <a:cubicBezTo>
                    <a:pt x="5095557" y="1015682"/>
                    <a:pt x="5054283" y="510223"/>
                    <a:pt x="5055870" y="0"/>
                  </a:cubicBezTo>
                  <a:lnTo>
                    <a:pt x="0" y="20955"/>
                  </a:lnTo>
                  <a:close/>
                </a:path>
              </a:pathLst>
            </a:custGeom>
            <a:gradFill flip="none" rotWithShape="1">
              <a:gsLst>
                <a:gs pos="94000">
                  <a:srgbClr val="CCFFFF"/>
                </a:gs>
                <a:gs pos="96000">
                  <a:srgbClr val="FFFF99">
                    <a:lumMod val="98000"/>
                  </a:srgb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1"/>
            </a:p>
          </p:txBody>
        </p:sp>
        <p:grpSp>
          <p:nvGrpSpPr>
            <p:cNvPr id="45" name="Group 79">
              <a:extLst>
                <a:ext uri="{FF2B5EF4-FFF2-40B4-BE49-F238E27FC236}">
                  <a16:creationId xmlns:a16="http://schemas.microsoft.com/office/drawing/2014/main" xmlns="" id="{D2A8CC4B-99C8-4811-BB70-23ED192BEB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79415" y="2767013"/>
              <a:ext cx="472547" cy="1816100"/>
              <a:chOff x="4575732" y="1056604"/>
              <a:chExt cx="563006" cy="1815184"/>
            </a:xfrm>
            <a:solidFill>
              <a:schemeClr val="bg2">
                <a:lumMod val="90000"/>
              </a:schemeClr>
            </a:solidFill>
          </p:grpSpPr>
          <p:sp>
            <p:nvSpPr>
              <p:cNvPr id="46" name="Freeform 80">
                <a:extLst>
                  <a:ext uri="{FF2B5EF4-FFF2-40B4-BE49-F238E27FC236}">
                    <a16:creationId xmlns:a16="http://schemas.microsoft.com/office/drawing/2014/main" xmlns="" id="{12E6C1D0-E0EE-4A0A-922A-E226CC77D5B7}"/>
                  </a:ext>
                </a:extLst>
              </p:cNvPr>
              <p:cNvSpPr/>
              <p:nvPr/>
            </p:nvSpPr>
            <p:spPr>
              <a:xfrm>
                <a:off x="4575732" y="1166086"/>
                <a:ext cx="563006" cy="1705702"/>
              </a:xfrm>
              <a:custGeom>
                <a:avLst/>
                <a:gdLst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1988" h="1706055">
                    <a:moveTo>
                      <a:pt x="604838" y="1706055"/>
                    </a:moveTo>
                    <a:cubicBezTo>
                      <a:pt x="446088" y="1699705"/>
                      <a:pt x="196850" y="1693355"/>
                      <a:pt x="42863" y="1515555"/>
                    </a:cubicBezTo>
                    <a:lnTo>
                      <a:pt x="0" y="167767"/>
                    </a:lnTo>
                    <a:cubicBezTo>
                      <a:pt x="104776" y="12193"/>
                      <a:pt x="442912" y="-5270"/>
                      <a:pt x="614363" y="1080"/>
                    </a:cubicBezTo>
                    <a:cubicBezTo>
                      <a:pt x="687388" y="4255"/>
                      <a:pt x="646113" y="64580"/>
                      <a:pt x="661988" y="96330"/>
                    </a:cubicBezTo>
                    <a:lnTo>
                      <a:pt x="604838" y="1706055"/>
                    </a:lnTo>
                    <a:close/>
                  </a:path>
                </a:pathLst>
              </a:custGeom>
              <a:solidFill>
                <a:srgbClr val="FFFF99"/>
              </a:solidFill>
              <a:ln w="3175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  <p:sp>
            <p:nvSpPr>
              <p:cNvPr id="47" name="Freeform 81">
                <a:extLst>
                  <a:ext uri="{FF2B5EF4-FFF2-40B4-BE49-F238E27FC236}">
                    <a16:creationId xmlns:a16="http://schemas.microsoft.com/office/drawing/2014/main" xmlns="" id="{8A2C7CDC-6F6A-40EC-A491-54CD4D93CC4E}"/>
                  </a:ext>
                </a:extLst>
              </p:cNvPr>
              <p:cNvSpPr/>
              <p:nvPr/>
            </p:nvSpPr>
            <p:spPr>
              <a:xfrm>
                <a:off x="4648867" y="1056604"/>
                <a:ext cx="399084" cy="166603"/>
              </a:xfrm>
              <a:custGeom>
                <a:avLst/>
                <a:gdLst>
                  <a:gd name="connsiteX0" fmla="*/ 0 w 400050"/>
                  <a:gd name="connsiteY0" fmla="*/ 176213 h 176213"/>
                  <a:gd name="connsiteX1" fmla="*/ 0 w 400050"/>
                  <a:gd name="connsiteY1" fmla="*/ 119063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66688 h 166688"/>
                  <a:gd name="connsiteX1" fmla="*/ 9525 w 400050"/>
                  <a:gd name="connsiteY1" fmla="*/ 121444 h 166688"/>
                  <a:gd name="connsiteX2" fmla="*/ 333375 w 400050"/>
                  <a:gd name="connsiteY2" fmla="*/ 0 h 166688"/>
                  <a:gd name="connsiteX3" fmla="*/ 400050 w 400050"/>
                  <a:gd name="connsiteY3" fmla="*/ 33338 h 166688"/>
                  <a:gd name="connsiteX4" fmla="*/ 385763 w 400050"/>
                  <a:gd name="connsiteY4" fmla="*/ 109538 h 166688"/>
                  <a:gd name="connsiteX5" fmla="*/ 0 w 400050"/>
                  <a:gd name="connsiteY5" fmla="*/ 166688 h 166688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050" h="167360">
                    <a:moveTo>
                      <a:pt x="0" y="167360"/>
                    </a:moveTo>
                    <a:lnTo>
                      <a:pt x="9525" y="122116"/>
                    </a:lnTo>
                    <a:cubicBezTo>
                      <a:pt x="98425" y="7022"/>
                      <a:pt x="277812" y="-3297"/>
                      <a:pt x="333375" y="672"/>
                    </a:cubicBezTo>
                    <a:cubicBezTo>
                      <a:pt x="365125" y="2260"/>
                      <a:pt x="394493" y="15753"/>
                      <a:pt x="400050" y="34010"/>
                    </a:cubicBezTo>
                    <a:lnTo>
                      <a:pt x="385763" y="110210"/>
                    </a:lnTo>
                    <a:cubicBezTo>
                      <a:pt x="288131" y="110210"/>
                      <a:pt x="130969" y="119735"/>
                      <a:pt x="0" y="167360"/>
                    </a:cubicBezTo>
                    <a:close/>
                  </a:path>
                </a:pathLst>
              </a:custGeom>
              <a:solidFill>
                <a:srgbClr val="00B0F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</p:grpSp>
        <p:sp>
          <p:nvSpPr>
            <p:cNvPr id="62" name="TextBox 86">
              <a:extLst>
                <a:ext uri="{FF2B5EF4-FFF2-40B4-BE49-F238E27FC236}">
                  <a16:creationId xmlns:a16="http://schemas.microsoft.com/office/drawing/2014/main" xmlns="" id="{858CAB16-79D3-40E6-B360-193B5CFF3A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0440" y="3416874"/>
              <a:ext cx="106952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400" b="1">
                  <a:solidFill>
                    <a:srgbClr val="C00000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⓶.</a:t>
              </a:r>
              <a:endParaRPr lang="en-US" sz="4800" b="1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  <p:sp>
          <p:nvSpPr>
            <p:cNvPr id="63" name="Text Box 44">
              <a:extLst>
                <a:ext uri="{FF2B5EF4-FFF2-40B4-BE49-F238E27FC236}">
                  <a16:creationId xmlns:a16="http://schemas.microsoft.com/office/drawing/2014/main" xmlns="" id="{1EBC1926-F67B-422E-9010-F21D6538ABB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025775" y="3632680"/>
              <a:ext cx="517195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3200" b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Phân dạng bài tập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CBA0F34-FD7B-407E-895E-53D522E0B61A}"/>
              </a:ext>
            </a:extLst>
          </p:cNvPr>
          <p:cNvGrpSpPr/>
          <p:nvPr/>
        </p:nvGrpSpPr>
        <p:grpSpPr>
          <a:xfrm>
            <a:off x="3032133" y="4574865"/>
            <a:ext cx="7245351" cy="1875149"/>
            <a:chOff x="3032134" y="4574865"/>
            <a:chExt cx="7245350" cy="1875148"/>
          </a:xfrm>
        </p:grpSpPr>
        <p:sp>
          <p:nvSpPr>
            <p:cNvPr id="51" name="Freeform 82">
              <a:extLst>
                <a:ext uri="{FF2B5EF4-FFF2-40B4-BE49-F238E27FC236}">
                  <a16:creationId xmlns:a16="http://schemas.microsoft.com/office/drawing/2014/main" xmlns="" id="{BBD3DA14-C893-4985-9897-66CFAD83D338}"/>
                </a:ext>
              </a:extLst>
            </p:cNvPr>
            <p:cNvSpPr/>
            <p:nvPr/>
          </p:nvSpPr>
          <p:spPr>
            <a:xfrm>
              <a:off x="3032134" y="4813300"/>
              <a:ext cx="7207250" cy="1636713"/>
            </a:xfrm>
            <a:custGeom>
              <a:avLst/>
              <a:gdLst>
                <a:gd name="connsiteX0" fmla="*/ 0 w 5074920"/>
                <a:gd name="connsiteY0" fmla="*/ 30480 h 1645920"/>
                <a:gd name="connsiteX1" fmla="*/ 0 w 5074920"/>
                <a:gd name="connsiteY1" fmla="*/ 1645920 h 1645920"/>
                <a:gd name="connsiteX2" fmla="*/ 4663440 w 5074920"/>
                <a:gd name="connsiteY2" fmla="*/ 1645920 h 1645920"/>
                <a:gd name="connsiteX3" fmla="*/ 5074920 w 5074920"/>
                <a:gd name="connsiteY3" fmla="*/ 1554480 h 1645920"/>
                <a:gd name="connsiteX4" fmla="*/ 5074920 w 5074920"/>
                <a:gd name="connsiteY4" fmla="*/ 0 h 1645920"/>
                <a:gd name="connsiteX5" fmla="*/ 0 w 5074920"/>
                <a:gd name="connsiteY5" fmla="*/ 30480 h 1645920"/>
                <a:gd name="connsiteX0" fmla="*/ 0 w 5079682"/>
                <a:gd name="connsiteY0" fmla="*/ 6668 h 1622108"/>
                <a:gd name="connsiteX1" fmla="*/ 0 w 5079682"/>
                <a:gd name="connsiteY1" fmla="*/ 1622108 h 1622108"/>
                <a:gd name="connsiteX2" fmla="*/ 4663440 w 5079682"/>
                <a:gd name="connsiteY2" fmla="*/ 1622108 h 1622108"/>
                <a:gd name="connsiteX3" fmla="*/ 5074920 w 5079682"/>
                <a:gd name="connsiteY3" fmla="*/ 1530668 h 1622108"/>
                <a:gd name="connsiteX4" fmla="*/ 5079682 w 5079682"/>
                <a:gd name="connsiteY4" fmla="*/ 0 h 1622108"/>
                <a:gd name="connsiteX5" fmla="*/ 0 w 5079682"/>
                <a:gd name="connsiteY5" fmla="*/ 6668 h 1622108"/>
                <a:gd name="connsiteX0" fmla="*/ 0 w 5075131"/>
                <a:gd name="connsiteY0" fmla="*/ 20955 h 1636395"/>
                <a:gd name="connsiteX1" fmla="*/ 0 w 5075131"/>
                <a:gd name="connsiteY1" fmla="*/ 1636395 h 1636395"/>
                <a:gd name="connsiteX2" fmla="*/ 4663440 w 5075131"/>
                <a:gd name="connsiteY2" fmla="*/ 1636395 h 1636395"/>
                <a:gd name="connsiteX3" fmla="*/ 5074920 w 5075131"/>
                <a:gd name="connsiteY3" fmla="*/ 1544955 h 1636395"/>
                <a:gd name="connsiteX4" fmla="*/ 5070157 w 5075131"/>
                <a:gd name="connsiteY4" fmla="*/ 0 h 1636395"/>
                <a:gd name="connsiteX5" fmla="*/ 0 w 5075131"/>
                <a:gd name="connsiteY5" fmla="*/ 20955 h 1636395"/>
                <a:gd name="connsiteX0" fmla="*/ 0 w 5075022"/>
                <a:gd name="connsiteY0" fmla="*/ 6667 h 1622107"/>
                <a:gd name="connsiteX1" fmla="*/ 0 w 5075022"/>
                <a:gd name="connsiteY1" fmla="*/ 1622107 h 1622107"/>
                <a:gd name="connsiteX2" fmla="*/ 4663440 w 5075022"/>
                <a:gd name="connsiteY2" fmla="*/ 1622107 h 1622107"/>
                <a:gd name="connsiteX3" fmla="*/ 5074920 w 5075022"/>
                <a:gd name="connsiteY3" fmla="*/ 1530667 h 1622107"/>
                <a:gd name="connsiteX4" fmla="*/ 5060632 w 5075022"/>
                <a:gd name="connsiteY4" fmla="*/ 0 h 1622107"/>
                <a:gd name="connsiteX5" fmla="*/ 0 w 5075022"/>
                <a:gd name="connsiteY5" fmla="*/ 6667 h 1622107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94014"/>
                <a:gd name="connsiteY0" fmla="*/ 20955 h 1636395"/>
                <a:gd name="connsiteX1" fmla="*/ 0 w 5094014"/>
                <a:gd name="connsiteY1" fmla="*/ 1636395 h 1636395"/>
                <a:gd name="connsiteX2" fmla="*/ 4663440 w 5094014"/>
                <a:gd name="connsiteY2" fmla="*/ 1636395 h 1636395"/>
                <a:gd name="connsiteX3" fmla="*/ 5093970 w 5094014"/>
                <a:gd name="connsiteY3" fmla="*/ 1525905 h 1636395"/>
                <a:gd name="connsiteX4" fmla="*/ 5055870 w 5094014"/>
                <a:gd name="connsiteY4" fmla="*/ 0 h 1636395"/>
                <a:gd name="connsiteX5" fmla="*/ 0 w 5094014"/>
                <a:gd name="connsiteY5" fmla="*/ 20955 h 163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4014" h="1636395">
                  <a:moveTo>
                    <a:pt x="0" y="20955"/>
                  </a:moveTo>
                  <a:lnTo>
                    <a:pt x="0" y="1636395"/>
                  </a:lnTo>
                  <a:lnTo>
                    <a:pt x="4663440" y="1636395"/>
                  </a:lnTo>
                  <a:cubicBezTo>
                    <a:pt x="4905375" y="1634490"/>
                    <a:pt x="5047298" y="1575435"/>
                    <a:pt x="5093970" y="1525905"/>
                  </a:cubicBezTo>
                  <a:cubicBezTo>
                    <a:pt x="5095557" y="1015682"/>
                    <a:pt x="5054283" y="510223"/>
                    <a:pt x="5055870" y="0"/>
                  </a:cubicBezTo>
                  <a:lnTo>
                    <a:pt x="0" y="20955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accent4">
                    <a:lumMod val="20000"/>
                    <a:lumOff val="80000"/>
                  </a:schemeClr>
                </a:gs>
                <a:gs pos="86000">
                  <a:srgbClr val="FFFF99"/>
                </a:gs>
                <a:gs pos="91000">
                  <a:schemeClr val="accent5">
                    <a:lumMod val="45000"/>
                    <a:lumOff val="55000"/>
                  </a:schemeClr>
                </a:gs>
                <a:gs pos="100000">
                  <a:srgbClr val="00B0F0"/>
                </a:gs>
              </a:gsLst>
              <a:lin ang="5400000" scaled="1"/>
              <a:tileRect/>
            </a:gra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1"/>
            </a:p>
          </p:txBody>
        </p:sp>
        <p:grpSp>
          <p:nvGrpSpPr>
            <p:cNvPr id="52" name="Group 83">
              <a:extLst>
                <a:ext uri="{FF2B5EF4-FFF2-40B4-BE49-F238E27FC236}">
                  <a16:creationId xmlns:a16="http://schemas.microsoft.com/office/drawing/2014/main" xmlns="" id="{3A090C61-9299-488A-89B9-99D714ABEF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80609" y="4574865"/>
              <a:ext cx="396875" cy="1765610"/>
              <a:chOff x="4476750" y="1105524"/>
              <a:chExt cx="661988" cy="1766264"/>
            </a:xfrm>
            <a:solidFill>
              <a:srgbClr val="92D050"/>
            </a:solidFill>
          </p:grpSpPr>
          <p:sp>
            <p:nvSpPr>
              <p:cNvPr id="53" name="Freeform 84">
                <a:extLst>
                  <a:ext uri="{FF2B5EF4-FFF2-40B4-BE49-F238E27FC236}">
                    <a16:creationId xmlns:a16="http://schemas.microsoft.com/office/drawing/2014/main" xmlns="" id="{3DD02D2F-8D59-4DBC-850E-585F6B267DA9}"/>
                  </a:ext>
                </a:extLst>
              </p:cNvPr>
              <p:cNvSpPr/>
              <p:nvPr/>
            </p:nvSpPr>
            <p:spPr>
              <a:xfrm>
                <a:off x="4476750" y="1166182"/>
                <a:ext cx="661988" cy="1705606"/>
              </a:xfrm>
              <a:custGeom>
                <a:avLst/>
                <a:gdLst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1988" h="1706055">
                    <a:moveTo>
                      <a:pt x="604838" y="1706055"/>
                    </a:moveTo>
                    <a:cubicBezTo>
                      <a:pt x="446088" y="1699705"/>
                      <a:pt x="196850" y="1693355"/>
                      <a:pt x="42863" y="1515555"/>
                    </a:cubicBezTo>
                    <a:lnTo>
                      <a:pt x="0" y="167767"/>
                    </a:lnTo>
                    <a:cubicBezTo>
                      <a:pt x="104776" y="12193"/>
                      <a:pt x="442912" y="-5270"/>
                      <a:pt x="614363" y="1080"/>
                    </a:cubicBezTo>
                    <a:cubicBezTo>
                      <a:pt x="687388" y="4255"/>
                      <a:pt x="646113" y="64580"/>
                      <a:pt x="661988" y="96330"/>
                    </a:cubicBezTo>
                    <a:lnTo>
                      <a:pt x="604838" y="1706055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  <p:sp>
            <p:nvSpPr>
              <p:cNvPr id="54" name="Freeform 85">
                <a:extLst>
                  <a:ext uri="{FF2B5EF4-FFF2-40B4-BE49-F238E27FC236}">
                    <a16:creationId xmlns:a16="http://schemas.microsoft.com/office/drawing/2014/main" xmlns="" id="{C3F7D536-864C-469F-90B9-13149ED5B2D8}"/>
                  </a:ext>
                </a:extLst>
              </p:cNvPr>
              <p:cNvSpPr/>
              <p:nvPr/>
            </p:nvSpPr>
            <p:spPr>
              <a:xfrm>
                <a:off x="4556194" y="1105524"/>
                <a:ext cx="492514" cy="128945"/>
              </a:xfrm>
              <a:custGeom>
                <a:avLst/>
                <a:gdLst>
                  <a:gd name="connsiteX0" fmla="*/ 0 w 400050"/>
                  <a:gd name="connsiteY0" fmla="*/ 176213 h 176213"/>
                  <a:gd name="connsiteX1" fmla="*/ 0 w 400050"/>
                  <a:gd name="connsiteY1" fmla="*/ 119063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66688 h 166688"/>
                  <a:gd name="connsiteX1" fmla="*/ 9525 w 400050"/>
                  <a:gd name="connsiteY1" fmla="*/ 121444 h 166688"/>
                  <a:gd name="connsiteX2" fmla="*/ 333375 w 400050"/>
                  <a:gd name="connsiteY2" fmla="*/ 0 h 166688"/>
                  <a:gd name="connsiteX3" fmla="*/ 400050 w 400050"/>
                  <a:gd name="connsiteY3" fmla="*/ 33338 h 166688"/>
                  <a:gd name="connsiteX4" fmla="*/ 385763 w 400050"/>
                  <a:gd name="connsiteY4" fmla="*/ 109538 h 166688"/>
                  <a:gd name="connsiteX5" fmla="*/ 0 w 400050"/>
                  <a:gd name="connsiteY5" fmla="*/ 166688 h 166688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050" h="167360">
                    <a:moveTo>
                      <a:pt x="0" y="167360"/>
                    </a:moveTo>
                    <a:lnTo>
                      <a:pt x="9525" y="122116"/>
                    </a:lnTo>
                    <a:cubicBezTo>
                      <a:pt x="98425" y="7022"/>
                      <a:pt x="277812" y="-3297"/>
                      <a:pt x="333375" y="672"/>
                    </a:cubicBezTo>
                    <a:cubicBezTo>
                      <a:pt x="365125" y="2260"/>
                      <a:pt x="394493" y="15753"/>
                      <a:pt x="400050" y="34010"/>
                    </a:cubicBezTo>
                    <a:lnTo>
                      <a:pt x="385763" y="110210"/>
                    </a:lnTo>
                    <a:cubicBezTo>
                      <a:pt x="288131" y="110210"/>
                      <a:pt x="130969" y="119735"/>
                      <a:pt x="0" y="167360"/>
                    </a:cubicBezTo>
                    <a:close/>
                  </a:path>
                </a:pathLst>
              </a:custGeom>
              <a:solidFill>
                <a:srgbClr val="FFFF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</p:grpSp>
        <p:sp>
          <p:nvSpPr>
            <p:cNvPr id="64" name="TextBox 86">
              <a:extLst>
                <a:ext uri="{FF2B5EF4-FFF2-40B4-BE49-F238E27FC236}">
                  <a16:creationId xmlns:a16="http://schemas.microsoft.com/office/drawing/2014/main" xmlns="" id="{4FEF2E6A-63C3-417D-908D-395B2B2148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3363" y="5253404"/>
              <a:ext cx="106952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400" b="1">
                  <a:solidFill>
                    <a:srgbClr val="C00000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⓷.</a:t>
              </a:r>
              <a:endParaRPr lang="en-US" sz="4800" b="1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  <p:sp>
          <p:nvSpPr>
            <p:cNvPr id="65" name="Text Box 44">
              <a:extLst>
                <a:ext uri="{FF2B5EF4-FFF2-40B4-BE49-F238E27FC236}">
                  <a16:creationId xmlns:a16="http://schemas.microsoft.com/office/drawing/2014/main" xmlns="" id="{AFA8D580-C0E3-414C-9FE0-ABD79551DC9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185325" y="5487987"/>
              <a:ext cx="517195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3200" b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Bài tập minh họa</a:t>
              </a: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4F931564-88EE-4C86-AC1F-F700643256C0}"/>
              </a:ext>
            </a:extLst>
          </p:cNvPr>
          <p:cNvCxnSpPr>
            <a:cxnSpLocks/>
          </p:cNvCxnSpPr>
          <p:nvPr/>
        </p:nvCxnSpPr>
        <p:spPr>
          <a:xfrm>
            <a:off x="2267991" y="3416875"/>
            <a:ext cx="716519" cy="4745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xmlns="" id="{827FD7EF-346F-4AE9-BC85-4F872C9CE0EF}"/>
              </a:ext>
            </a:extLst>
          </p:cNvPr>
          <p:cNvCxnSpPr>
            <a:cxnSpLocks/>
          </p:cNvCxnSpPr>
          <p:nvPr/>
        </p:nvCxnSpPr>
        <p:spPr>
          <a:xfrm>
            <a:off x="2282807" y="3441129"/>
            <a:ext cx="733175" cy="23219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xmlns="" id="{65B3E98E-DE5D-4878-8E0A-9CF680EE407F}"/>
              </a:ext>
            </a:extLst>
          </p:cNvPr>
          <p:cNvCxnSpPr>
            <a:cxnSpLocks/>
          </p:cNvCxnSpPr>
          <p:nvPr/>
        </p:nvCxnSpPr>
        <p:spPr>
          <a:xfrm flipV="1">
            <a:off x="2282809" y="2111029"/>
            <a:ext cx="730921" cy="13300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28">
            <a:extLst>
              <a:ext uri="{FF2B5EF4-FFF2-40B4-BE49-F238E27FC236}">
                <a16:creationId xmlns:a16="http://schemas.microsoft.com/office/drawing/2014/main" xmlns="" id="{2CBD370C-2B2B-4267-8898-31D38DB7D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0621" y="151344"/>
            <a:ext cx="566297" cy="58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9FB5678-4811-41B3-BA0B-9EA99514EF4A}"/>
              </a:ext>
            </a:extLst>
          </p:cNvPr>
          <p:cNvSpPr txBox="1"/>
          <p:nvPr/>
        </p:nvSpPr>
        <p:spPr>
          <a:xfrm>
            <a:off x="480945" y="6226816"/>
            <a:ext cx="2585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FB: Duong Hung</a:t>
            </a:r>
            <a:endParaRPr lang="vi-VN" sz="2400">
              <a:solidFill>
                <a:srgbClr val="0000CC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726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7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xmlns="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xmlns="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xmlns="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xmlns="" id="{83E7C4D7-F4C4-4F6C-87A6-8260675AB9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0969" y="872558"/>
                <a:ext cx="11951976" cy="2018886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.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kiện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nl-NL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nl-NL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nl-NL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NL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nl-N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NL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</a:t>
                </a:r>
              </a:p>
              <a:p>
                <a:r>
                  <a:rPr lang="en-US" b="1" dirty="0"/>
                  <a:t>	A.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.</a:t>
                </a:r>
                <a:r>
                  <a:rPr lang="en-US"/>
                  <a:t>		</a:t>
                </a:r>
                <a:r>
                  <a:rPr lang="en-US" b="1"/>
                  <a:t>B</a:t>
                </a:r>
                <a:r>
                  <a:rPr lang="en-US" b="1" dirty="0"/>
                  <a:t>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.</a:t>
                </a:r>
                <a:r>
                  <a:rPr lang="en-US"/>
                  <a:t>		</a:t>
                </a:r>
                <a:r>
                  <a:rPr lang="en-US" b="1"/>
                  <a:t>C</a:t>
                </a:r>
                <a:r>
                  <a:rPr lang="en-US" b="1" dirty="0"/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.		</a:t>
                </a:r>
                <a:r>
                  <a:rPr lang="en-US" b="1" dirty="0"/>
                  <a:t>D.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3E7C4D7-F4C4-4F6C-87A6-8260675AB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69" y="872558"/>
                <a:ext cx="11951976" cy="2018886"/>
              </a:xfrm>
              <a:prstGeom prst="rect">
                <a:avLst/>
              </a:prstGeom>
              <a:blipFill>
                <a:blip r:embed="rId5"/>
                <a:stretch>
                  <a:fillRect l="-1121" t="-1802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xmlns="" id="{5B50F347-65BB-4D06-BB47-BC71CD00CA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7679" y="2930510"/>
                <a:ext cx="11938556" cy="3745957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90513" indent="-290513">
                  <a:buFont typeface="Wingdings" panose="05000000000000000000" pitchFamily="2" charset="2"/>
                  <a:buChar char="þ"/>
                </a:pP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: </a:t>
                </a:r>
              </a:p>
              <a:p>
                <a:pPr indent="457200"/>
                <a:r>
                  <a:rPr lang="nl-NL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</a:t>
                </a:r>
                <a:r>
                  <a:rPr lang="nl-NL" dirty="0">
                    <a:sym typeface="Wingdings" panose="05000000000000000000" pitchFamily="2" charset="2"/>
                  </a:rPr>
                  <a:t> </a:t>
                </a:r>
                <a:r>
                  <a:rPr lang="nl-NL" dirty="0"/>
                  <a:t>Điều kiện xác định của phương trình là</a:t>
                </a:r>
              </a:p>
              <a:p>
                <a:pPr indent="969963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nl-NL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nl-NL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nl-NL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nl-NL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nl-NL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nl-NL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nl-NL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nl-NL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nl-NL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nl-NL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nl-NL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nl-NL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indent="969963"/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nl-NL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nl-NL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l-NL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nl-NL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nl-NL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nl-NL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nl-NL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r>
                                      <a:rPr lang="nl-NL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r>
                                      <a:rPr lang="nl-NL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lang="nl-NL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nl-NL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nl-NL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	 </a:t>
                </a:r>
                <a:r>
                  <a:rPr lang="en-US" b="1" dirty="0" err="1"/>
                  <a:t>Chọn</a:t>
                </a:r>
                <a:r>
                  <a:rPr lang="en-US" b="1" dirty="0"/>
                  <a:t> B</a:t>
                </a:r>
                <a:endParaRPr lang="en-US" dirty="0"/>
              </a:p>
              <a:p>
                <a:pPr lvl="0"/>
                <a:endParaRPr lang="en-US" dirty="0"/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5B50F347-65BB-4D06-BB47-BC71CD00C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79" y="2930510"/>
                <a:ext cx="11938556" cy="3745957"/>
              </a:xfrm>
              <a:prstGeom prst="rect">
                <a:avLst/>
              </a:prstGeom>
              <a:blipFill>
                <a:blip r:embed="rId6"/>
                <a:stretch>
                  <a:fillRect l="-969" t="-4383" b="-3247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xmlns="" id="{EA685CA8-CD86-493D-9160-9C78BACD220C}"/>
              </a:ext>
            </a:extLst>
          </p:cNvPr>
          <p:cNvSpPr/>
          <p:nvPr/>
        </p:nvSpPr>
        <p:spPr>
          <a:xfrm>
            <a:off x="3766667" y="1821873"/>
            <a:ext cx="603482" cy="56803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6818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CF46B5-7D20-415B-98D6-CFFB006B8506}"/>
              </a:ext>
            </a:extLst>
          </p:cNvPr>
          <p:cNvGrpSpPr/>
          <p:nvPr/>
        </p:nvGrpSpPr>
        <p:grpSpPr>
          <a:xfrm>
            <a:off x="3159229" y="128036"/>
            <a:ext cx="738457" cy="685800"/>
            <a:chOff x="2043534" y="1706989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xmlns="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43534" y="1706989"/>
              <a:ext cx="738457" cy="685800"/>
            </a:xfrm>
            <a:prstGeom prst="diamond">
              <a:avLst/>
            </a:prstGeom>
            <a:solidFill>
              <a:srgbClr val="0000CC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xmlns="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15244" y="1793218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⓶</a:t>
              </a:r>
              <a:endParaRPr lang="en-US" altLang="vi-VN" sz="3200" b="1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139265" y="1162366"/>
            <a:ext cx="11983460" cy="3035566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  <a:prstDash val="sysDash"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b="1" dirty="0">
                <a:solidFill>
                  <a:srgbClr val="FF0000"/>
                </a:solidFill>
              </a:rPr>
              <a:t>②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b="1" dirty="0" err="1">
                <a:solidFill>
                  <a:srgbClr val="0000CC"/>
                </a:solidFill>
              </a:rPr>
              <a:t>Dạng</a:t>
            </a:r>
            <a:r>
              <a:rPr lang="en-US" b="1" dirty="0">
                <a:solidFill>
                  <a:srgbClr val="0000CC"/>
                </a:solidFill>
              </a:rPr>
              <a:t> 2: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Nghiệm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của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phương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trình</a:t>
            </a:r>
            <a:endParaRPr lang="en-US" b="1" i="1" dirty="0">
              <a:solidFill>
                <a:srgbClr val="FF0000"/>
              </a:solidFill>
            </a:endParaRPr>
          </a:p>
          <a:p>
            <a:pPr lvl="0" indent="457200"/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 </a:t>
            </a:r>
            <a:r>
              <a:rPr lang="en-US" b="1" i="1" dirty="0" err="1"/>
              <a:t>Phương</a:t>
            </a:r>
            <a:r>
              <a:rPr lang="en-US" b="1" i="1" dirty="0"/>
              <a:t> </a:t>
            </a:r>
            <a:r>
              <a:rPr lang="en-US" b="1" i="1" dirty="0" err="1"/>
              <a:t>pháp</a:t>
            </a:r>
            <a:r>
              <a:rPr lang="en-US" b="1" i="1" dirty="0"/>
              <a:t>: </a:t>
            </a:r>
            <a:r>
              <a:rPr lang="en-US" dirty="0"/>
              <a:t> </a:t>
            </a:r>
          </a:p>
          <a:p>
            <a:pPr marL="1025525" lvl="0" indent="-401638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i="1" dirty="0" err="1"/>
              <a:t>Đặt</a:t>
            </a:r>
            <a:r>
              <a:rPr lang="en-US" i="1" dirty="0"/>
              <a:t> </a:t>
            </a:r>
            <a:r>
              <a:rPr lang="en-US" i="1" dirty="0" err="1"/>
              <a:t>điều</a:t>
            </a:r>
            <a:r>
              <a:rPr lang="en-US" i="1" dirty="0"/>
              <a:t> </a:t>
            </a:r>
            <a:r>
              <a:rPr lang="en-US" i="1" dirty="0" err="1"/>
              <a:t>kiện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phương</a:t>
            </a:r>
            <a:r>
              <a:rPr lang="en-US" i="1" dirty="0"/>
              <a:t> </a:t>
            </a:r>
            <a:r>
              <a:rPr lang="en-US" i="1" dirty="0" err="1"/>
              <a:t>trình</a:t>
            </a:r>
            <a:endParaRPr lang="en-US" dirty="0"/>
          </a:p>
          <a:p>
            <a:pPr marL="1025525" lvl="0" indent="-401638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i="1" dirty="0" err="1"/>
              <a:t>Sử</a:t>
            </a:r>
            <a:r>
              <a:rPr lang="en-US" i="1" dirty="0"/>
              <a:t> </a:t>
            </a:r>
            <a:r>
              <a:rPr lang="en-US" i="1" dirty="0" err="1"/>
              <a:t>dụng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phép</a:t>
            </a:r>
            <a:r>
              <a:rPr lang="en-US" i="1" dirty="0"/>
              <a:t> </a:t>
            </a:r>
            <a:r>
              <a:rPr lang="en-US" i="1" dirty="0" err="1"/>
              <a:t>biến</a:t>
            </a:r>
            <a:r>
              <a:rPr lang="en-US" i="1" dirty="0"/>
              <a:t> </a:t>
            </a:r>
            <a:r>
              <a:rPr lang="en-US" i="1" dirty="0" err="1"/>
              <a:t>đổi</a:t>
            </a:r>
            <a:r>
              <a:rPr lang="en-US" i="1" dirty="0"/>
              <a:t> </a:t>
            </a:r>
            <a:r>
              <a:rPr lang="en-US" i="1" dirty="0" err="1"/>
              <a:t>đưa</a:t>
            </a:r>
            <a:r>
              <a:rPr lang="en-US" i="1" dirty="0"/>
              <a:t> </a:t>
            </a:r>
            <a:r>
              <a:rPr lang="en-US" i="1" dirty="0" err="1"/>
              <a:t>về</a:t>
            </a:r>
            <a:r>
              <a:rPr lang="en-US" i="1" dirty="0"/>
              <a:t> </a:t>
            </a:r>
            <a:r>
              <a:rPr lang="en-US" i="1" dirty="0" err="1"/>
              <a:t>cơ</a:t>
            </a:r>
            <a:r>
              <a:rPr lang="en-US" i="1" dirty="0"/>
              <a:t> </a:t>
            </a:r>
            <a:r>
              <a:rPr lang="en-US" i="1" dirty="0" err="1"/>
              <a:t>bản</a:t>
            </a:r>
            <a:r>
              <a:rPr lang="en-US" i="1" dirty="0"/>
              <a:t> </a:t>
            </a:r>
            <a:r>
              <a:rPr lang="en-US" i="1" dirty="0" err="1"/>
              <a:t>giải</a:t>
            </a:r>
            <a:r>
              <a:rPr lang="en-US" i="1" dirty="0"/>
              <a:t> </a:t>
            </a:r>
            <a:r>
              <a:rPr lang="en-US" i="1" dirty="0" err="1"/>
              <a:t>được</a:t>
            </a:r>
            <a:endParaRPr lang="en-US" dirty="0"/>
          </a:p>
          <a:p>
            <a:pPr marL="1025525" indent="-401638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i="1" dirty="0" err="1"/>
              <a:t>Đối</a:t>
            </a:r>
            <a:r>
              <a:rPr lang="en-US" i="1" dirty="0"/>
              <a:t> </a:t>
            </a:r>
            <a:r>
              <a:rPr lang="en-US" i="1" dirty="0" err="1"/>
              <a:t>chiếu</a:t>
            </a:r>
            <a:r>
              <a:rPr lang="en-US" i="1" dirty="0"/>
              <a:t> </a:t>
            </a:r>
            <a:r>
              <a:rPr lang="en-US" i="1" dirty="0" err="1"/>
              <a:t>điều</a:t>
            </a:r>
            <a:r>
              <a:rPr lang="en-US" i="1" dirty="0"/>
              <a:t> </a:t>
            </a:r>
            <a:r>
              <a:rPr lang="en-US" i="1" dirty="0" err="1"/>
              <a:t>kiện</a:t>
            </a:r>
            <a:r>
              <a:rPr lang="en-US" i="1" dirty="0"/>
              <a:t> </a:t>
            </a:r>
            <a:r>
              <a:rPr lang="en-US" i="1" dirty="0" err="1"/>
              <a:t>nhận</a:t>
            </a:r>
            <a:r>
              <a:rPr lang="en-US" i="1" dirty="0"/>
              <a:t> </a:t>
            </a:r>
            <a:r>
              <a:rPr lang="en-US" i="1" dirty="0" err="1"/>
              <a:t>nghiệm</a:t>
            </a:r>
            <a:r>
              <a:rPr lang="en-US" b="1" i="1" dirty="0"/>
              <a:t> </a:t>
            </a:r>
            <a:endParaRPr lang="en-US" dirty="0"/>
          </a:p>
        </p:txBody>
      </p:sp>
      <p:sp>
        <p:nvSpPr>
          <p:cNvPr id="19" name="Hexagon 26">
            <a:extLst>
              <a:ext uri="{FF2B5EF4-FFF2-40B4-BE49-F238E27FC236}">
                <a16:creationId xmlns:a16="http://schemas.microsoft.com/office/drawing/2014/main" xmlns="" id="{D6C17B40-6E5F-4ADB-A3BE-07CDA82600F4}"/>
              </a:ext>
            </a:extLst>
          </p:cNvPr>
          <p:cNvSpPr/>
          <p:nvPr/>
        </p:nvSpPr>
        <p:spPr bwMode="auto">
          <a:xfrm>
            <a:off x="3897684" y="128036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FFFF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C00000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  <p:sp>
        <p:nvSpPr>
          <p:cNvPr id="12" name="Hexagon 26">
            <a:extLst>
              <a:ext uri="{FF2B5EF4-FFF2-40B4-BE49-F238E27FC236}">
                <a16:creationId xmlns:a16="http://schemas.microsoft.com/office/drawing/2014/main" xmlns="" id="{7AF2C811-1C2B-46BA-8AE1-E195A11DD3A5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</p:spTree>
    <p:extLst>
      <p:ext uri="{BB962C8B-B14F-4D97-AF65-F5344CB8AC3E}">
        <p14:creationId xmlns:p14="http://schemas.microsoft.com/office/powerpoint/2010/main" val="19735785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xmlns="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xmlns="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xmlns="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xmlns="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402" y="920354"/>
                <a:ext cx="11951976" cy="1857507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</a:t>
                </a:r>
                <a:r>
                  <a:rPr lang="en-US" b="1" dirty="0">
                    <a:solidFill>
                      <a:srgbClr val="FF0000"/>
                    </a:solidFill>
                  </a:rPr>
                  <a:t> .</a:t>
                </a:r>
                <a:r>
                  <a:rPr lang="en-US" dirty="0"/>
                  <a:t> </a:t>
                </a: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vi-VN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endParaRPr lang="en-US" dirty="0"/>
              </a:p>
              <a:p>
                <a:r>
                  <a:rPr lang="en-US" b="1" dirty="0"/>
                  <a:t>		A.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			</a:t>
                </a:r>
                <a:r>
                  <a:rPr lang="en-US" b="1" dirty="0"/>
                  <a:t>B.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.</a:t>
                </a:r>
                <a:r>
                  <a:rPr lang="en-US" b="1" dirty="0"/>
                  <a:t>	</a:t>
                </a:r>
              </a:p>
              <a:p>
                <a:r>
                  <a:rPr lang="en-US" b="1" dirty="0"/>
                  <a:t>		C.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vi-VN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  <a:r>
                  <a:rPr lang="en-US" b="1" dirty="0"/>
                  <a:t>		D.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02" y="920354"/>
                <a:ext cx="11951976" cy="1857507"/>
              </a:xfrm>
              <a:prstGeom prst="rect">
                <a:avLst/>
              </a:prstGeom>
              <a:blipFill>
                <a:blip r:embed="rId5"/>
                <a:stretch>
                  <a:fillRect l="-1223" t="-6515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xmlns="" id="{A4967AD8-377C-4DE3-9D70-7326A0333D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6822" y="2952607"/>
                <a:ext cx="11938556" cy="2838593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01638" indent="-401638">
                  <a:buFont typeface="Wingdings" panose="05000000000000000000" pitchFamily="2" charset="2"/>
                  <a:buChar char="þ"/>
                </a:pP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: </a:t>
                </a:r>
              </a:p>
              <a:p>
                <a:pPr indent="457200"/>
                <a:r>
                  <a:rPr lang="vi-VN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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vi-VN" dirty="0"/>
                  <a:t>Điều kiện: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vi-VN" dirty="0"/>
                  <a:t>.</a:t>
                </a:r>
                <a:endParaRPr lang="en-US" dirty="0"/>
              </a:p>
              <a:p>
                <a:pPr indent="858838"/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vi-VN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>
                        <a:latin typeface="Cambria Math" panose="02040503050406030204" pitchFamily="18" charset="0"/>
                      </a:rPr>
                      <m:t>1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vi-VN" dirty="0"/>
                  <a:t>.</a:t>
                </a:r>
                <a:endParaRPr lang="en-US" dirty="0"/>
              </a:p>
              <a:p>
                <a:pPr indent="457200"/>
                <a:r>
                  <a:rPr lang="vi-VN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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vi-VN" dirty="0"/>
                  <a:t>V</a:t>
                </a:r>
                <a:r>
                  <a:rPr lang="en-US" dirty="0"/>
                  <a:t>ậ</a:t>
                </a:r>
                <a:r>
                  <a:rPr lang="vi-VN" dirty="0"/>
                  <a:t>y tập nghiệm của phương trình đã cho là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vi-VN" dirty="0"/>
                  <a:t>.</a:t>
                </a:r>
                <a:endParaRPr lang="en-US" dirty="0"/>
              </a:p>
              <a:p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	 </a:t>
                </a:r>
                <a:r>
                  <a:rPr lang="en-US" b="1" dirty="0" err="1"/>
                  <a:t>Chọn</a:t>
                </a:r>
                <a:r>
                  <a:rPr lang="en-US" b="1" dirty="0"/>
                  <a:t> B</a:t>
                </a:r>
                <a:endParaRPr lang="en-US" dirty="0"/>
              </a:p>
              <a:p>
                <a:pPr lvl="0"/>
                <a:endParaRPr lang="en-US" dirty="0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A4967AD8-377C-4DE3-9D70-7326A0333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22" y="2952607"/>
                <a:ext cx="11938556" cy="2838593"/>
              </a:xfrm>
              <a:prstGeom prst="rect">
                <a:avLst/>
              </a:prstGeom>
              <a:blipFill>
                <a:blip r:embed="rId6"/>
                <a:stretch>
                  <a:fillRect l="-1122" t="-4487" b="-5342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110EF01-9C40-4376-8574-2AF96CC83303}"/>
              </a:ext>
            </a:extLst>
          </p:cNvPr>
          <p:cNvSpPr/>
          <p:nvPr/>
        </p:nvSpPr>
        <p:spPr>
          <a:xfrm>
            <a:off x="5635748" y="1451088"/>
            <a:ext cx="603482" cy="56803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86549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xmlns="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xmlns="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xmlns="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xmlns="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402" y="920354"/>
                <a:ext cx="11951976" cy="2312976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538288" lvl="0" indent="-1538288"/>
                <a:r>
                  <a:rPr lang="en-US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</a:t>
                </a:r>
                <a:r>
                  <a:rPr lang="en-US" b="1" dirty="0">
                    <a:solidFill>
                      <a:srgbClr val="FF0000"/>
                    </a:solidFill>
                  </a:rPr>
                  <a:t>. </a:t>
                </a:r>
                <a:r>
                  <a:rPr lang="en-US" dirty="0"/>
                  <a:t>Cho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nào</a:t>
                </a:r>
                <a:r>
                  <a:rPr lang="en-US" dirty="0"/>
                  <a:t> </a:t>
                </a:r>
                <a:r>
                  <a:rPr lang="en-US" dirty="0" err="1"/>
                  <a:t>tương</a:t>
                </a:r>
                <a:r>
                  <a:rPr lang="en-US" dirty="0"/>
                  <a:t> </a:t>
                </a:r>
                <a:r>
                  <a:rPr lang="en-US" dirty="0" err="1"/>
                  <a:t>đương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fr-FR" b="1" dirty="0"/>
                  <a:t>		A.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  <a:r>
                  <a:rPr lang="fr-FR" dirty="0"/>
                  <a:t>		</a:t>
                </a:r>
                <a:r>
                  <a:rPr lang="fr-FR" b="1" dirty="0"/>
                  <a:t>B.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  <a:r>
                  <a:rPr lang="fr-FR" dirty="0"/>
                  <a:t>	</a:t>
                </a:r>
              </a:p>
              <a:p>
                <a:r>
                  <a:rPr lang="fr-FR" b="1" dirty="0"/>
                  <a:t>		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  <a:r>
                  <a:rPr lang="fr-FR" dirty="0"/>
                  <a:t>	</a:t>
                </a:r>
                <a:r>
                  <a:rPr lang="fr-FR" b="1" dirty="0"/>
                  <a:t>D.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02" y="920354"/>
                <a:ext cx="11951976" cy="2312976"/>
              </a:xfrm>
              <a:prstGeom prst="rect">
                <a:avLst/>
              </a:prstGeom>
              <a:blipFill>
                <a:blip r:embed="rId5"/>
                <a:stretch>
                  <a:fillRect l="-1223" t="-4987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xmlns="" id="{9F122A71-2B1E-4E2A-ABC2-0303CF0165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402" y="3335688"/>
                <a:ext cx="11938556" cy="3285644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01638" indent="-401638">
                  <a:buFont typeface="Wingdings" panose="05000000000000000000" pitchFamily="2" charset="2"/>
                  <a:buChar char="þ"/>
                </a:pP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: </a:t>
                </a:r>
              </a:p>
              <a:p>
                <a:pPr indent="512763"/>
                <a:r>
                  <a:rPr lang="vi-VN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 </a:t>
                </a:r>
                <a:r>
                  <a:rPr lang="en-US" dirty="0"/>
                  <a:t>Ta có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(1)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indent="512763"/>
                <a:r>
                  <a:rPr lang="vi-VN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 </a:t>
                </a:r>
                <a:r>
                  <a:rPr lang="en-US" dirty="0"/>
                  <a:t>Ý A: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	 </a:t>
                </a:r>
                <a:r>
                  <a:rPr lang="en-US" b="1" dirty="0" err="1"/>
                  <a:t>Chọn</a:t>
                </a:r>
                <a:r>
                  <a:rPr lang="en-US" b="1" dirty="0"/>
                  <a:t> A</a:t>
                </a:r>
                <a:endParaRPr lang="en-US" dirty="0"/>
              </a:p>
              <a:p>
                <a:pPr lvl="0"/>
                <a:endParaRPr lang="en-US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9F122A71-2B1E-4E2A-ABC2-0303CF016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02" y="3335688"/>
                <a:ext cx="11938556" cy="3285644"/>
              </a:xfrm>
              <a:prstGeom prst="rect">
                <a:avLst/>
              </a:prstGeom>
              <a:blipFill>
                <a:blip r:embed="rId6"/>
                <a:stretch>
                  <a:fillRect l="-1071" t="-5360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xmlns="" id="{1DB1B28B-3E3E-49EB-8783-A1AA3B28F537}"/>
              </a:ext>
            </a:extLst>
          </p:cNvPr>
          <p:cNvSpPr/>
          <p:nvPr/>
        </p:nvSpPr>
        <p:spPr>
          <a:xfrm>
            <a:off x="1970777" y="1875954"/>
            <a:ext cx="603482" cy="56803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55739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xmlns="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xmlns="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xmlns="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xmlns="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402" y="920353"/>
                <a:ext cx="11951976" cy="2428641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538288" lvl="0" indent="-1538288"/>
                <a:r>
                  <a:rPr lang="en-US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</a:t>
                </a:r>
                <a:r>
                  <a:rPr lang="en-US" b="1" dirty="0">
                    <a:solidFill>
                      <a:srgbClr val="FF0000"/>
                    </a:solidFill>
                  </a:rPr>
                  <a:t>.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>
                        <a:latin typeface="Cambria Math" panose="02040503050406030204" pitchFamily="18" charset="0"/>
                      </a:rPr>
                      <m:t>3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duy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chỉ</a:t>
                </a:r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endParaRPr lang="en-US" dirty="0"/>
              </a:p>
              <a:p>
                <a:r>
                  <a:rPr lang="en-US" b="1" dirty="0"/>
                  <a:t>		A.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≠±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.</a:t>
                </a:r>
                <a:r>
                  <a:rPr lang="en-US" b="1" dirty="0"/>
                  <a:t>	B.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.</a:t>
                </a:r>
                <a:r>
                  <a:rPr lang="en-US" b="1" dirty="0"/>
                  <a:t>	</a:t>
                </a:r>
              </a:p>
              <a:p>
                <a:r>
                  <a:rPr lang="en-US" b="1" dirty="0"/>
                  <a:t>		C.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.				</a:t>
                </a:r>
                <a:r>
                  <a:rPr lang="en-US" b="1" dirty="0"/>
                  <a:t>D.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≠±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02" y="920353"/>
                <a:ext cx="11951976" cy="2428641"/>
              </a:xfrm>
              <a:prstGeom prst="rect">
                <a:avLst/>
              </a:prstGeom>
              <a:blipFill>
                <a:blip r:embed="rId5"/>
                <a:stretch>
                  <a:fillRect l="-1223" t="-4000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xmlns="" id="{DEB66BB9-8E3F-46FE-AE9D-840D1348A7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402" y="3432672"/>
                <a:ext cx="11938556" cy="2756669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01638" indent="-401638">
                  <a:buFont typeface="Wingdings" panose="05000000000000000000" pitchFamily="2" charset="2"/>
                  <a:buChar char="þ"/>
                </a:pP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: </a:t>
                </a:r>
              </a:p>
              <a:p>
                <a:pPr marL="457200" indent="45720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>
                        <a:latin typeface="Cambria Math" panose="02040503050406030204" pitchFamily="18" charset="0"/>
                      </a:rPr>
                      <m:t>3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duy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</a:p>
              <a:p>
                <a:pPr marL="457200" indent="457200"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fr-FR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>
                        <a:latin typeface="Cambria Math" panose="02040503050406030204" pitchFamily="18" charset="0"/>
                      </a:rPr>
                      <m:t>4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fr-FR">
                        <a:latin typeface="Cambria Math" panose="02040503050406030204" pitchFamily="18" charset="0"/>
                      </a:rPr>
                      <m:t>0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≠±</m:t>
                    </m:r>
                    <m:r>
                      <a:rPr lang="fr-FR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. 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	</a:t>
                </a:r>
              </a:p>
              <a:p>
                <a:pPr marL="457200" indent="457200">
                  <a:buClr>
                    <a:srgbClr val="FF0000"/>
                  </a:buClr>
                </a:pP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 </a:t>
                </a:r>
                <a:r>
                  <a:rPr lang="en-US" b="1" dirty="0" err="1"/>
                  <a:t>Chọn</a:t>
                </a:r>
                <a:r>
                  <a:rPr lang="en-US" b="1" dirty="0"/>
                  <a:t> D</a:t>
                </a:r>
                <a:endParaRPr lang="en-US" dirty="0"/>
              </a:p>
              <a:p>
                <a:pPr lvl="0"/>
                <a:endParaRPr lang="en-US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DEB66BB9-8E3F-46FE-AE9D-840D1348A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02" y="3432672"/>
                <a:ext cx="11938556" cy="2756669"/>
              </a:xfrm>
              <a:prstGeom prst="rect">
                <a:avLst/>
              </a:prstGeom>
              <a:blipFill>
                <a:blip r:embed="rId6"/>
                <a:stretch>
                  <a:fillRect l="-1071" t="-4626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xmlns="" id="{BD4780A3-78E7-4CAB-A63C-CCDC43B92C4C}"/>
              </a:ext>
            </a:extLst>
          </p:cNvPr>
          <p:cNvSpPr/>
          <p:nvPr/>
        </p:nvSpPr>
        <p:spPr>
          <a:xfrm>
            <a:off x="6557581" y="2502618"/>
            <a:ext cx="603482" cy="56803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0233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CF46B5-7D20-415B-98D6-CFFB006B8506}"/>
              </a:ext>
            </a:extLst>
          </p:cNvPr>
          <p:cNvGrpSpPr/>
          <p:nvPr/>
        </p:nvGrpSpPr>
        <p:grpSpPr>
          <a:xfrm>
            <a:off x="3159229" y="128036"/>
            <a:ext cx="738457" cy="685800"/>
            <a:chOff x="2043534" y="1706989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xmlns="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43534" y="1706989"/>
              <a:ext cx="738457" cy="685800"/>
            </a:xfrm>
            <a:prstGeom prst="diamond">
              <a:avLst/>
            </a:prstGeom>
            <a:solidFill>
              <a:srgbClr val="0000CC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xmlns="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15244" y="1793218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⓶</a:t>
              </a:r>
              <a:endParaRPr lang="en-US" altLang="vi-VN" sz="3200" b="1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180830" y="1165625"/>
            <a:ext cx="11830340" cy="3797075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  <a:prstDash val="sysDash"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b="1" dirty="0">
                <a:solidFill>
                  <a:srgbClr val="FF0000"/>
                </a:solidFill>
              </a:rPr>
              <a:t>③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b="1" dirty="0" err="1">
                <a:solidFill>
                  <a:srgbClr val="0000CC"/>
                </a:solidFill>
              </a:rPr>
              <a:t>Dạng</a:t>
            </a:r>
            <a:r>
              <a:rPr lang="en-US" b="1" dirty="0">
                <a:solidFill>
                  <a:srgbClr val="0000CC"/>
                </a:solidFill>
              </a:rPr>
              <a:t> 3:</a:t>
            </a:r>
            <a:r>
              <a:rPr lang="en-US" dirty="0">
                <a:solidFill>
                  <a:srgbClr val="0000CC"/>
                </a:solidFill>
              </a:rPr>
              <a:t>        </a:t>
            </a:r>
            <a:r>
              <a:rPr lang="en-US" b="1" i="1" dirty="0" err="1">
                <a:solidFill>
                  <a:srgbClr val="FF0000"/>
                </a:solidFill>
              </a:rPr>
              <a:t>Giải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phương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trình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bằng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cách</a:t>
            </a:r>
            <a:endParaRPr lang="en-US" b="1" i="1" dirty="0">
              <a:solidFill>
                <a:srgbClr val="FF0000"/>
              </a:solidFill>
            </a:endParaRPr>
          </a:p>
          <a:p>
            <a:pPr lvl="0" algn="ctr"/>
            <a:r>
              <a:rPr lang="en-US" b="1" i="1" dirty="0" err="1">
                <a:solidFill>
                  <a:srgbClr val="FF0000"/>
                </a:solidFill>
              </a:rPr>
              <a:t>biến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đổi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tương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đương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hoặc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hệ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quả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</a:p>
          <a:p>
            <a:pPr lvl="0"/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 </a:t>
            </a:r>
            <a:r>
              <a:rPr lang="en-US" b="1" i="1" dirty="0" err="1"/>
              <a:t>Phương</a:t>
            </a:r>
            <a:r>
              <a:rPr lang="en-US" b="1" i="1" dirty="0"/>
              <a:t> </a:t>
            </a:r>
            <a:r>
              <a:rPr lang="en-US" b="1" i="1" dirty="0" err="1"/>
              <a:t>pháp</a:t>
            </a:r>
            <a:r>
              <a:rPr lang="en-US" b="1" i="1" dirty="0"/>
              <a:t>: </a:t>
            </a:r>
          </a:p>
          <a:p>
            <a:pPr marL="969963" lvl="0" indent="-51276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i="1" dirty="0" err="1"/>
              <a:t>Đặt</a:t>
            </a:r>
            <a:r>
              <a:rPr lang="en-US" i="1" dirty="0"/>
              <a:t> </a:t>
            </a:r>
            <a:r>
              <a:rPr lang="en-US" i="1" dirty="0" err="1"/>
              <a:t>điều</a:t>
            </a:r>
            <a:r>
              <a:rPr lang="en-US" i="1" dirty="0"/>
              <a:t> </a:t>
            </a:r>
            <a:r>
              <a:rPr lang="en-US" i="1" dirty="0" err="1"/>
              <a:t>kiện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phương</a:t>
            </a:r>
            <a:r>
              <a:rPr lang="en-US" i="1" dirty="0"/>
              <a:t> </a:t>
            </a:r>
            <a:r>
              <a:rPr lang="en-US" i="1" dirty="0" err="1"/>
              <a:t>trình</a:t>
            </a:r>
            <a:endParaRPr lang="en-US" dirty="0"/>
          </a:p>
          <a:p>
            <a:pPr marL="969963" lvl="0" indent="-51276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i="1" dirty="0" err="1"/>
              <a:t>Sử</a:t>
            </a:r>
            <a:r>
              <a:rPr lang="en-US" i="1" dirty="0"/>
              <a:t> </a:t>
            </a:r>
            <a:r>
              <a:rPr lang="en-US" i="1" dirty="0" err="1"/>
              <a:t>dụng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phép</a:t>
            </a:r>
            <a:r>
              <a:rPr lang="en-US" i="1" dirty="0"/>
              <a:t> </a:t>
            </a:r>
            <a:r>
              <a:rPr lang="en-US" i="1" dirty="0" err="1"/>
              <a:t>biến</a:t>
            </a:r>
            <a:r>
              <a:rPr lang="en-US" i="1" dirty="0"/>
              <a:t> </a:t>
            </a:r>
            <a:r>
              <a:rPr lang="en-US" i="1" dirty="0" err="1"/>
              <a:t>đổi</a:t>
            </a:r>
            <a:r>
              <a:rPr lang="en-US" i="1" dirty="0"/>
              <a:t> </a:t>
            </a:r>
            <a:r>
              <a:rPr lang="en-US" i="1" dirty="0" err="1"/>
              <a:t>đưa</a:t>
            </a:r>
            <a:r>
              <a:rPr lang="en-US" i="1" dirty="0"/>
              <a:t> </a:t>
            </a:r>
            <a:r>
              <a:rPr lang="en-US" i="1" dirty="0" err="1"/>
              <a:t>về</a:t>
            </a:r>
            <a:r>
              <a:rPr lang="en-US" i="1" dirty="0"/>
              <a:t> </a:t>
            </a:r>
            <a:r>
              <a:rPr lang="en-US" i="1" dirty="0" err="1"/>
              <a:t>cơ</a:t>
            </a:r>
            <a:r>
              <a:rPr lang="en-US" i="1" dirty="0"/>
              <a:t> </a:t>
            </a:r>
            <a:r>
              <a:rPr lang="en-US" i="1" dirty="0" err="1"/>
              <a:t>bản</a:t>
            </a:r>
            <a:r>
              <a:rPr lang="en-US" i="1" dirty="0"/>
              <a:t> </a:t>
            </a:r>
            <a:r>
              <a:rPr lang="en-US" i="1" dirty="0" err="1"/>
              <a:t>giải</a:t>
            </a:r>
            <a:r>
              <a:rPr lang="en-US" i="1" dirty="0"/>
              <a:t> </a:t>
            </a:r>
            <a:r>
              <a:rPr lang="en-US" i="1" dirty="0" err="1"/>
              <a:t>được</a:t>
            </a:r>
            <a:endParaRPr lang="en-US" dirty="0"/>
          </a:p>
          <a:p>
            <a:pPr marL="969963" indent="-51276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i="1" dirty="0" err="1"/>
              <a:t>Đối</a:t>
            </a:r>
            <a:r>
              <a:rPr lang="en-US" i="1" dirty="0"/>
              <a:t> </a:t>
            </a:r>
            <a:r>
              <a:rPr lang="en-US" i="1" dirty="0" err="1"/>
              <a:t>chiếu</a:t>
            </a:r>
            <a:r>
              <a:rPr lang="en-US" i="1" dirty="0"/>
              <a:t> </a:t>
            </a:r>
            <a:r>
              <a:rPr lang="en-US" i="1" dirty="0" err="1"/>
              <a:t>điều</a:t>
            </a:r>
            <a:r>
              <a:rPr lang="en-US" i="1" dirty="0"/>
              <a:t> </a:t>
            </a:r>
            <a:r>
              <a:rPr lang="en-US" i="1" dirty="0" err="1"/>
              <a:t>kiện</a:t>
            </a:r>
            <a:r>
              <a:rPr lang="en-US" i="1" dirty="0"/>
              <a:t> </a:t>
            </a:r>
            <a:r>
              <a:rPr lang="en-US" i="1" dirty="0" err="1"/>
              <a:t>nhận</a:t>
            </a:r>
            <a:r>
              <a:rPr lang="en-US" i="1" dirty="0"/>
              <a:t> </a:t>
            </a:r>
            <a:r>
              <a:rPr lang="en-US" i="1" dirty="0" err="1"/>
              <a:t>nghiệm</a:t>
            </a:r>
            <a:r>
              <a:rPr lang="en-US" b="1" i="1" dirty="0"/>
              <a:t> </a:t>
            </a:r>
            <a:endParaRPr lang="en-US" dirty="0"/>
          </a:p>
        </p:txBody>
      </p:sp>
      <p:sp>
        <p:nvSpPr>
          <p:cNvPr id="19" name="Hexagon 26">
            <a:extLst>
              <a:ext uri="{FF2B5EF4-FFF2-40B4-BE49-F238E27FC236}">
                <a16:creationId xmlns:a16="http://schemas.microsoft.com/office/drawing/2014/main" xmlns="" id="{D6C17B40-6E5F-4ADB-A3BE-07CDA82600F4}"/>
              </a:ext>
            </a:extLst>
          </p:cNvPr>
          <p:cNvSpPr/>
          <p:nvPr/>
        </p:nvSpPr>
        <p:spPr bwMode="auto">
          <a:xfrm>
            <a:off x="3897684" y="128036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FFFF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C00000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  <p:sp>
        <p:nvSpPr>
          <p:cNvPr id="12" name="Hexagon 26">
            <a:extLst>
              <a:ext uri="{FF2B5EF4-FFF2-40B4-BE49-F238E27FC236}">
                <a16:creationId xmlns:a16="http://schemas.microsoft.com/office/drawing/2014/main" xmlns="" id="{A71F730E-E637-4D42-BF72-327795F10DD9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</p:spTree>
    <p:extLst>
      <p:ext uri="{BB962C8B-B14F-4D97-AF65-F5344CB8AC3E}">
        <p14:creationId xmlns:p14="http://schemas.microsoft.com/office/powerpoint/2010/main" val="27137620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xmlns="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xmlns="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xmlns="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xmlns="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402" y="920353"/>
                <a:ext cx="11951976" cy="3289434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</a:t>
                </a:r>
                <a:r>
                  <a:rPr lang="en-US" b="1" dirty="0">
                    <a:solidFill>
                      <a:srgbClr val="FF0000"/>
                    </a:solidFill>
                  </a:rPr>
                  <a:t>.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học</a:t>
                </a:r>
                <a:r>
                  <a:rPr lang="en-US" dirty="0"/>
                  <a:t> </a:t>
                </a:r>
                <a:r>
                  <a:rPr lang="en-US" dirty="0" err="1"/>
                  <a:t>sinh</a:t>
                </a:r>
                <a:r>
                  <a:rPr lang="en-US" dirty="0"/>
                  <a:t> </a:t>
                </a:r>
                <a:r>
                  <a:rPr lang="en-US" dirty="0" err="1"/>
                  <a:t>giải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như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:</a:t>
                </a:r>
              </a:p>
              <a:p>
                <a:pPr marL="1606550" indent="-346075"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:r>
                  <a:rPr lang="en-US" dirty="0" err="1"/>
                  <a:t>Bước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marL="1606550" indent="-346075"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:r>
                  <a:rPr lang="en-US" dirty="0" err="1"/>
                  <a:t>Bước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pPr marL="1606550" indent="-346075"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:r>
                  <a:rPr lang="en-US" dirty="0" err="1"/>
                  <a:t>Bước</a:t>
                </a:r>
                <a:r>
                  <a:rPr lang="en-US" dirty="0"/>
                  <a:t> 3: </a:t>
                </a:r>
                <a:r>
                  <a:rPr lang="en-US" dirty="0" err="1"/>
                  <a:t>Thử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ta </a:t>
                </a:r>
                <a:r>
                  <a:rPr lang="en-US" dirty="0" err="1"/>
                  <a:t>thấy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.</a:t>
                </a:r>
              </a:p>
              <a:p>
                <a:pPr indent="1204913"/>
                <a:r>
                  <a:rPr lang="vi-VN" dirty="0"/>
                  <a:t>Bài làm t</a:t>
                </a:r>
                <a:r>
                  <a:rPr lang="en-US" dirty="0" err="1"/>
                  <a:t>rên</a:t>
                </a:r>
                <a:r>
                  <a:rPr lang="en-US" dirty="0"/>
                  <a:t> </a:t>
                </a:r>
                <a:r>
                  <a:rPr lang="en-US" dirty="0" err="1"/>
                  <a:t>đúng</a:t>
                </a:r>
                <a:r>
                  <a:rPr lang="en-US" dirty="0"/>
                  <a:t> hay </a:t>
                </a:r>
                <a:r>
                  <a:rPr lang="en-US" dirty="0" err="1"/>
                  <a:t>sai</a:t>
                </a:r>
                <a:r>
                  <a:rPr lang="en-US" dirty="0"/>
                  <a:t>, </a:t>
                </a:r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dirty="0"/>
                  <a:t> </a:t>
                </a:r>
                <a:r>
                  <a:rPr lang="en-US" dirty="0" err="1"/>
                  <a:t>bắt</a:t>
                </a:r>
                <a:r>
                  <a:rPr lang="en-US" dirty="0"/>
                  <a:t> </a:t>
                </a:r>
                <a:r>
                  <a:rPr lang="en-US" dirty="0" err="1"/>
                  <a:t>đầu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bước</a:t>
                </a:r>
                <a:r>
                  <a:rPr lang="en-US" dirty="0"/>
                  <a:t> </a:t>
                </a:r>
                <a:r>
                  <a:rPr lang="en-US" dirty="0" err="1"/>
                  <a:t>nào</a:t>
                </a:r>
                <a:r>
                  <a:rPr lang="en-US" dirty="0"/>
                  <a:t>?</a:t>
                </a:r>
              </a:p>
              <a:p>
                <a:r>
                  <a:rPr lang="en-US" b="1" dirty="0"/>
                  <a:t>		A. </a:t>
                </a:r>
                <a:r>
                  <a:rPr lang="vi-VN" dirty="0"/>
                  <a:t>Bài làm </a:t>
                </a:r>
                <a:r>
                  <a:rPr lang="en-US" dirty="0" err="1"/>
                  <a:t>sai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bước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vi-VN" dirty="0"/>
                  <a:t>.</a:t>
                </a:r>
                <a:r>
                  <a:rPr lang="en-US" b="1" dirty="0"/>
                  <a:t>	B. </a:t>
                </a:r>
                <a:r>
                  <a:rPr lang="vi-VN" dirty="0"/>
                  <a:t>Bài làm </a:t>
                </a:r>
                <a:r>
                  <a:rPr lang="en-US" dirty="0" err="1"/>
                  <a:t>sai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bước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vi-VN" dirty="0"/>
                  <a:t>.</a:t>
                </a:r>
                <a:endParaRPr lang="en-US" dirty="0"/>
              </a:p>
              <a:p>
                <a:r>
                  <a:rPr lang="en-US" b="1" dirty="0"/>
                  <a:t>		C. </a:t>
                </a:r>
                <a:r>
                  <a:rPr lang="vi-VN" dirty="0"/>
                  <a:t>Bài làm </a:t>
                </a:r>
                <a:r>
                  <a:rPr lang="en-US" dirty="0" err="1"/>
                  <a:t>sai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bước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vi-VN" dirty="0"/>
                  <a:t>.</a:t>
                </a:r>
                <a:r>
                  <a:rPr lang="en-US" b="1" dirty="0"/>
                  <a:t>	D. </a:t>
                </a:r>
                <a:r>
                  <a:rPr lang="vi-VN" dirty="0"/>
                  <a:t>Bài làm </a:t>
                </a:r>
                <a:r>
                  <a:rPr lang="en-US" dirty="0" err="1"/>
                  <a:t>đúng</a:t>
                </a:r>
                <a:r>
                  <a:rPr lang="vi-VN" dirty="0"/>
                  <a:t>.</a:t>
                </a:r>
                <a:endParaRPr lang="en-US" dirty="0"/>
              </a:p>
              <a:p>
                <a:pPr indent="457200"/>
                <a:endParaRPr lang="en-US" dirty="0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02" y="920353"/>
                <a:ext cx="11951976" cy="3289434"/>
              </a:xfrm>
              <a:prstGeom prst="rect">
                <a:avLst/>
              </a:prstGeom>
              <a:blipFill>
                <a:blip r:embed="rId5"/>
                <a:stretch>
                  <a:fillRect l="-917" t="-3137" b="-1292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48851B3A-4543-4DF8-933C-91DF16C43DCD}"/>
              </a:ext>
            </a:extLst>
          </p:cNvPr>
          <p:cNvSpPr txBox="1">
            <a:spLocks/>
          </p:cNvSpPr>
          <p:nvPr/>
        </p:nvSpPr>
        <p:spPr>
          <a:xfrm>
            <a:off x="175389" y="4257502"/>
            <a:ext cx="11938556" cy="2215942"/>
          </a:xfrm>
          <a:prstGeom prst="rect">
            <a:avLst/>
          </a:prstGeom>
          <a:solidFill>
            <a:srgbClr val="CCFFFF"/>
          </a:solidFill>
          <a:ln>
            <a:solidFill>
              <a:srgbClr val="0000CC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/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 </a:t>
            </a:r>
            <a:r>
              <a:rPr lang="en-US" b="1" dirty="0" err="1">
                <a:solidFill>
                  <a:srgbClr val="FF0000"/>
                </a:solidFill>
              </a:rPr>
              <a:t>Lời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giải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</a:p>
          <a:p>
            <a:pPr marL="914400" indent="-457200" algn="just"/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 </a:t>
            </a:r>
            <a:r>
              <a:rPr lang="en-US" dirty="0"/>
              <a:t>Theo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ta </a:t>
            </a:r>
            <a:r>
              <a:rPr lang="en-US" dirty="0" err="1"/>
              <a:t>khẳng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vi-VN" dirty="0"/>
              <a:t>Bài làm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.</a:t>
            </a:r>
          </a:p>
          <a:p>
            <a:pPr indent="457200"/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 </a:t>
            </a:r>
            <a:r>
              <a:rPr lang="en-US" b="1" dirty="0" err="1"/>
              <a:t>Chọn</a:t>
            </a:r>
            <a:r>
              <a:rPr lang="en-US" b="1" dirty="0"/>
              <a:t> D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AB4034D-767E-4FF4-91D6-799AAA965760}"/>
              </a:ext>
            </a:extLst>
          </p:cNvPr>
          <p:cNvSpPr/>
          <p:nvPr/>
        </p:nvSpPr>
        <p:spPr>
          <a:xfrm>
            <a:off x="6529871" y="3585892"/>
            <a:ext cx="603482" cy="56803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7301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xmlns="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xmlns="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xmlns="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83E7C4D7-F4C4-4F6C-87A6-8260675AB9E9}"/>
              </a:ext>
            </a:extLst>
          </p:cNvPr>
          <p:cNvSpPr txBox="1">
            <a:spLocks/>
          </p:cNvSpPr>
          <p:nvPr/>
        </p:nvSpPr>
        <p:spPr>
          <a:xfrm>
            <a:off x="139583" y="885397"/>
            <a:ext cx="11951976" cy="2543603"/>
          </a:xfrm>
          <a:prstGeom prst="rect">
            <a:avLst/>
          </a:prstGeom>
          <a:solidFill>
            <a:srgbClr val="FFFFCC"/>
          </a:solidFill>
          <a:ln>
            <a:solidFill>
              <a:srgbClr val="0000CC"/>
            </a:solidFill>
            <a:prstDash val="sysDash"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b="1" dirty="0" err="1">
                <a:solidFill>
                  <a:srgbClr val="FF0000"/>
                </a:solidFill>
              </a:rPr>
              <a:t>Câu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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  <a:r>
              <a:rPr lang="en-US" dirty="0"/>
              <a:t>Hai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đương</a:t>
            </a:r>
            <a:r>
              <a:rPr lang="en-US" dirty="0"/>
              <a:t> </a:t>
            </a:r>
            <a:r>
              <a:rPr lang="en-US" dirty="0" err="1"/>
              <a:t>khi</a:t>
            </a:r>
            <a:endParaRPr lang="en-US" dirty="0"/>
          </a:p>
          <a:p>
            <a:r>
              <a:rPr lang="en-US" b="1" dirty="0"/>
              <a:t>		A.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.	</a:t>
            </a:r>
            <a:r>
              <a:rPr lang="en-US" b="1" dirty="0"/>
              <a:t>	</a:t>
            </a:r>
          </a:p>
          <a:p>
            <a:r>
              <a:rPr lang="en-US" b="1" dirty="0"/>
              <a:t>		B.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</a:t>
            </a:r>
          </a:p>
          <a:p>
            <a:r>
              <a:rPr lang="en-US" b="1" dirty="0"/>
              <a:t>		C.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.	</a:t>
            </a:r>
          </a:p>
          <a:p>
            <a:r>
              <a:rPr lang="en-US" b="1" dirty="0"/>
              <a:t>		D.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b="1" dirty="0"/>
              <a:t>.</a:t>
            </a:r>
            <a:endParaRPr lang="en-US" dirty="0"/>
          </a:p>
          <a:p>
            <a:pPr indent="512763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xmlns="" id="{5B50F347-65BB-4D06-BB47-BC71CD00CA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7679" y="3552657"/>
                <a:ext cx="11938556" cy="2452163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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: </a:t>
                </a:r>
              </a:p>
              <a:p>
                <a:pPr marL="1316038" indent="-512763" algn="just"/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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/>
                  <a:t>Theo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nghĩa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tương</a:t>
                </a:r>
                <a:r>
                  <a:rPr lang="en-US" dirty="0"/>
                  <a:t> </a:t>
                </a:r>
                <a:r>
                  <a:rPr lang="en-US" dirty="0" err="1"/>
                  <a:t>đương</a:t>
                </a:r>
                <a:r>
                  <a:rPr lang="en-US" dirty="0"/>
                  <a:t> </a:t>
                </a:r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:r>
                  <a:rPr lang="en-US" dirty="0" err="1"/>
                  <a:t>chúng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hợp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.</a:t>
                </a:r>
              </a:p>
              <a:p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	 </a:t>
                </a:r>
                <a:r>
                  <a:rPr lang="en-US" b="1" dirty="0" err="1"/>
                  <a:t>Chọn</a:t>
                </a:r>
                <a:r>
                  <a:rPr lang="en-US" b="1" dirty="0"/>
                  <a:t> D</a:t>
                </a:r>
                <a:endParaRPr lang="en-US" dirty="0"/>
              </a:p>
              <a:p>
                <a:pPr lvl="0"/>
                <a:endParaRPr lang="en-US" dirty="0"/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5B50F347-65BB-4D06-BB47-BC71CD00C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79" y="3552657"/>
                <a:ext cx="11938556" cy="2452163"/>
              </a:xfrm>
              <a:prstGeom prst="rect">
                <a:avLst/>
              </a:prstGeom>
              <a:blipFill>
                <a:blip r:embed="rId5"/>
                <a:stretch>
                  <a:fillRect l="-1224" t="-5198" r="-1224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>
            <a:extLst>
              <a:ext uri="{FF2B5EF4-FFF2-40B4-BE49-F238E27FC236}">
                <a16:creationId xmlns:a16="http://schemas.microsoft.com/office/drawing/2014/main" xmlns="" id="{267AD33A-69C7-4879-910C-580118737B0D}"/>
              </a:ext>
            </a:extLst>
          </p:cNvPr>
          <p:cNvSpPr/>
          <p:nvPr/>
        </p:nvSpPr>
        <p:spPr>
          <a:xfrm>
            <a:off x="1931498" y="2743476"/>
            <a:ext cx="603482" cy="56803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54287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xmlns="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xmlns="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xmlns="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xmlns="" id="{BF8B4DC8-0017-4F99-8F53-454F4D0DF8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34" y="919514"/>
                <a:ext cx="12135547" cy="2864094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.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khẳng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b="1" i="1" dirty="0" err="1"/>
                  <a:t>sai</a:t>
                </a:r>
                <a:r>
                  <a:rPr lang="en-US" b="1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khẳng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dưới</a:t>
                </a:r>
                <a:r>
                  <a:rPr lang="en-US" dirty="0"/>
                  <a:t> </a:t>
                </a:r>
                <a:r>
                  <a:rPr lang="en-US" dirty="0" err="1"/>
                  <a:t>đây</a:t>
                </a:r>
                <a:r>
                  <a:rPr lang="en-US" dirty="0"/>
                  <a:t>?</a:t>
                </a:r>
              </a:p>
              <a:p>
                <a:r>
                  <a:rPr lang="en-US" b="1" dirty="0"/>
                  <a:t>		A.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b="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b="0" i="1">
                        <a:latin typeface="Cambria Math" panose="02040503050406030204" pitchFamily="18" charset="0"/>
                      </a:rPr>
                      <m:t>+2⇔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vi-VN" dirty="0"/>
                  <a:t>.</a:t>
                </a:r>
                <a:r>
                  <a:rPr lang="en-US" b="1" dirty="0"/>
                  <a:t>	</a:t>
                </a:r>
              </a:p>
              <a:p>
                <a:r>
                  <a:rPr lang="en-US" b="1" dirty="0"/>
                  <a:t>		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=0⇔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vi-VN" dirty="0"/>
                  <a:t>.</a:t>
                </a:r>
                <a:endParaRPr lang="en-US" dirty="0"/>
              </a:p>
              <a:p>
                <a:r>
                  <a:rPr lang="en-US" b="1" dirty="0"/>
                  <a:t>		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=1⇔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=±1</m:t>
                    </m:r>
                  </m:oMath>
                </a14:m>
                <a:r>
                  <a:rPr lang="vi-VN" dirty="0"/>
                  <a:t>.</a:t>
                </a:r>
                <a:r>
                  <a:rPr lang="en-US" b="1" dirty="0"/>
                  <a:t>		</a:t>
                </a:r>
              </a:p>
              <a:p>
                <a:r>
                  <a:rPr lang="en-US" b="1" dirty="0"/>
                  <a:t>		D.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vi-VN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BF8B4DC8-0017-4F99-8F53-454F4D0DF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4" y="919514"/>
                <a:ext cx="12135547" cy="2864094"/>
              </a:xfrm>
              <a:prstGeom prst="rect">
                <a:avLst/>
              </a:prstGeom>
              <a:blipFill>
                <a:blip r:embed="rId5"/>
                <a:stretch>
                  <a:fillRect l="-1204" t="-4449" b="-6356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xmlns="" id="{37A9D4F3-B040-4B41-9442-5AF23038C3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452" y="3870250"/>
                <a:ext cx="12135547" cy="2864095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457200"/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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indent="457200"/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 </a:t>
                </a: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indent="457200"/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</a:t>
                </a:r>
                <a:r>
                  <a:rPr lang="en-US" dirty="0">
                    <a:sym typeface="Wingdings" panose="05000000000000000000" pitchFamily="2" charset="2"/>
                  </a:rPr>
                  <a:t> PT </a:t>
                </a:r>
                <a:r>
                  <a:rPr lang="en-US" dirty="0" err="1"/>
                  <a:t>Vô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.</a:t>
                </a:r>
              </a:p>
              <a:p>
                <a:r>
                  <a:rPr lang="en-US" b="1" dirty="0">
                    <a:sym typeface="Wingdings" panose="05000000000000000000" pitchFamily="2" charset="2"/>
                  </a:rPr>
                  <a:t>	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 </a:t>
                </a:r>
                <a:r>
                  <a:rPr lang="en-US" b="1" dirty="0" err="1">
                    <a:solidFill>
                      <a:srgbClr val="002060"/>
                    </a:solidFill>
                  </a:rPr>
                  <a:t>Chọn</a:t>
                </a:r>
                <a:r>
                  <a:rPr lang="en-US" b="1" dirty="0">
                    <a:solidFill>
                      <a:srgbClr val="002060"/>
                    </a:solidFill>
                  </a:rPr>
                  <a:t> A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37A9D4F3-B040-4B41-9442-5AF23038C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2" y="3870250"/>
                <a:ext cx="12135547" cy="2864095"/>
              </a:xfrm>
              <a:prstGeom prst="rect">
                <a:avLst/>
              </a:prstGeom>
              <a:blipFill>
                <a:blip r:embed="rId6"/>
                <a:stretch>
                  <a:fillRect t="-4237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xmlns="" id="{888AC549-D092-4A12-8D72-A427F36C0F5D}"/>
              </a:ext>
            </a:extLst>
          </p:cNvPr>
          <p:cNvSpPr/>
          <p:nvPr/>
        </p:nvSpPr>
        <p:spPr>
          <a:xfrm>
            <a:off x="1870879" y="1409524"/>
            <a:ext cx="603482" cy="56803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67707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C84E253-DD8C-4DCB-B10A-1227241E0B4D}"/>
              </a:ext>
            </a:extLst>
          </p:cNvPr>
          <p:cNvGrpSpPr/>
          <p:nvPr/>
        </p:nvGrpSpPr>
        <p:grpSpPr>
          <a:xfrm>
            <a:off x="3159229" y="128036"/>
            <a:ext cx="5972035" cy="5167840"/>
            <a:chOff x="2043534" y="1706989"/>
            <a:chExt cx="5972035" cy="516784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xmlns="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xmlns="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20373" y="1736698"/>
                <a:ext cx="59503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xmlns="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402" y="984555"/>
                <a:ext cx="11912833" cy="571570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dirty="0">
                    <a:solidFill>
                      <a:srgbClr val="FF0000"/>
                    </a:solidFill>
                  </a:rPr>
                  <a:t>➊.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Phương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trình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một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ẩn</a:t>
                </a:r>
                <a:endParaRPr lang="en-US" b="1" i="1" dirty="0">
                  <a:solidFill>
                    <a:srgbClr val="FF0000"/>
                  </a:solidFill>
                </a:endParaRPr>
              </a:p>
              <a:p>
                <a:pPr marL="692150" lvl="0" indent="-401638" algn="just"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r>
                  <a:rPr lang="en-US" i="1" dirty="0" err="1"/>
                  <a:t>Phương</a:t>
                </a:r>
                <a:r>
                  <a:rPr lang="en-US" i="1" dirty="0"/>
                  <a:t> </a:t>
                </a:r>
                <a:r>
                  <a:rPr lang="en-US" i="1" dirty="0" err="1"/>
                  <a:t>trình</a:t>
                </a:r>
                <a:r>
                  <a:rPr lang="en-US" i="1" dirty="0"/>
                  <a:t> </a:t>
                </a:r>
                <a:r>
                  <a:rPr lang="en-US" i="1" dirty="0" err="1"/>
                  <a:t>ẩn</a:t>
                </a:r>
                <a:r>
                  <a:rPr lang="en-US" i="1" dirty="0"/>
                  <a:t> x </a:t>
                </a:r>
                <a:r>
                  <a:rPr lang="en-US" i="1" dirty="0" err="1"/>
                  <a:t>là</a:t>
                </a:r>
                <a:r>
                  <a:rPr lang="en-US" i="1" dirty="0"/>
                  <a:t> </a:t>
                </a:r>
                <a:r>
                  <a:rPr lang="en-US" i="1" dirty="0" err="1"/>
                  <a:t>mệnh</a:t>
                </a:r>
                <a:r>
                  <a:rPr lang="en-US" i="1" dirty="0"/>
                  <a:t> </a:t>
                </a:r>
                <a:r>
                  <a:rPr lang="en-US" i="1" dirty="0" err="1"/>
                  <a:t>đề</a:t>
                </a:r>
                <a:r>
                  <a:rPr lang="en-US" i="1" dirty="0"/>
                  <a:t> </a:t>
                </a:r>
                <a:r>
                  <a:rPr lang="en-US" i="1" dirty="0" err="1"/>
                  <a:t>chứa</a:t>
                </a:r>
                <a:r>
                  <a:rPr lang="en-US" i="1" dirty="0"/>
                  <a:t> </a:t>
                </a:r>
                <a:r>
                  <a:rPr lang="en-US" i="1" dirty="0" err="1"/>
                  <a:t>biến</a:t>
                </a:r>
                <a:r>
                  <a:rPr lang="en-US" i="1" dirty="0"/>
                  <a:t> </a:t>
                </a:r>
                <a:r>
                  <a:rPr lang="en-US" i="1" dirty="0" err="1"/>
                  <a:t>có</a:t>
                </a:r>
                <a:r>
                  <a:rPr lang="en-US" i="1" dirty="0"/>
                  <a:t> </a:t>
                </a:r>
                <a:r>
                  <a:rPr lang="en-US" i="1" dirty="0" err="1"/>
                  <a:t>dạng</a:t>
                </a:r>
                <a:r>
                  <a:rPr lang="en-US" i="1" dirty="0"/>
                  <a:t>: f(x) = g(x) (1)</a:t>
                </a:r>
                <a:endParaRPr lang="en-US" dirty="0"/>
              </a:p>
              <a:p>
                <a:pPr marL="692150" lvl="0" indent="-401638" algn="just"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r>
                  <a:rPr lang="en-US" i="1" dirty="0" err="1"/>
                  <a:t>Trong</a:t>
                </a:r>
                <a:r>
                  <a:rPr lang="en-US" i="1" dirty="0"/>
                  <a:t> </a:t>
                </a:r>
                <a:r>
                  <a:rPr lang="en-US" i="1" dirty="0" err="1"/>
                  <a:t>đó</a:t>
                </a:r>
                <a:r>
                  <a:rPr lang="en-US" i="1" dirty="0"/>
                  <a:t> f(x), g(x) </a:t>
                </a:r>
                <a:r>
                  <a:rPr lang="en-US" i="1" dirty="0" err="1"/>
                  <a:t>là</a:t>
                </a:r>
                <a:r>
                  <a:rPr lang="en-US" i="1" dirty="0"/>
                  <a:t> </a:t>
                </a:r>
                <a:r>
                  <a:rPr lang="en-US" i="1" dirty="0" err="1"/>
                  <a:t>những</a:t>
                </a:r>
                <a:r>
                  <a:rPr lang="en-US" i="1" dirty="0"/>
                  <a:t> </a:t>
                </a:r>
                <a:r>
                  <a:rPr lang="en-US" i="1" dirty="0" err="1"/>
                  <a:t>biểu</a:t>
                </a:r>
                <a:r>
                  <a:rPr lang="en-US" i="1" dirty="0"/>
                  <a:t> </a:t>
                </a:r>
                <a:r>
                  <a:rPr lang="en-US" i="1" dirty="0" err="1"/>
                  <a:t>thức</a:t>
                </a:r>
                <a:r>
                  <a:rPr lang="en-US" i="1" dirty="0"/>
                  <a:t> </a:t>
                </a:r>
                <a:r>
                  <a:rPr lang="en-US" i="1" dirty="0" err="1"/>
                  <a:t>của</a:t>
                </a:r>
                <a:r>
                  <a:rPr lang="en-US" i="1" dirty="0"/>
                  <a:t> x.</a:t>
                </a:r>
                <a:endParaRPr lang="en-US" dirty="0"/>
              </a:p>
              <a:p>
                <a:pPr marL="692150" lvl="0" indent="-401638" algn="just"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r>
                  <a:rPr lang="en-US" i="1" dirty="0"/>
                  <a:t>x</a:t>
                </a:r>
                <a:r>
                  <a:rPr lang="en-US" i="1" baseline="-25000" dirty="0"/>
                  <a:t>0</a:t>
                </a:r>
                <a:r>
                  <a:rPr lang="en-US" i="1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</a:t>
                </a:r>
                <a:r>
                  <a:rPr lang="en-US" i="1" dirty="0"/>
                  <a:t> R </a:t>
                </a:r>
                <a:r>
                  <a:rPr lang="en-US" i="1" dirty="0" err="1"/>
                  <a:t>được</a:t>
                </a:r>
                <a:r>
                  <a:rPr lang="en-US" i="1" dirty="0"/>
                  <a:t> </a:t>
                </a:r>
                <a:r>
                  <a:rPr lang="en-US" i="1" dirty="0" err="1"/>
                  <a:t>gọi</a:t>
                </a:r>
                <a:r>
                  <a:rPr lang="en-US" i="1" dirty="0"/>
                  <a:t> </a:t>
                </a:r>
                <a:r>
                  <a:rPr lang="en-US" i="1" dirty="0" err="1"/>
                  <a:t>là</a:t>
                </a:r>
                <a:r>
                  <a:rPr lang="en-US" i="1" dirty="0"/>
                  <a:t> </a:t>
                </a:r>
                <a:r>
                  <a:rPr lang="en-US" i="1" dirty="0" err="1"/>
                  <a:t>nghiệm</a:t>
                </a:r>
                <a:r>
                  <a:rPr lang="en-US" i="1" dirty="0"/>
                  <a:t> </a:t>
                </a:r>
                <a:r>
                  <a:rPr lang="en-US" i="1" dirty="0" err="1"/>
                  <a:t>của</a:t>
                </a:r>
                <a:r>
                  <a:rPr lang="en-US" i="1" dirty="0"/>
                  <a:t> (1) </a:t>
                </a:r>
                <a:r>
                  <a:rPr lang="en-US" i="1" dirty="0" err="1"/>
                  <a:t>nếu</a:t>
                </a:r>
                <a:r>
                  <a:rPr lang="en-US" i="1" dirty="0"/>
                  <a:t> f(x</a:t>
                </a:r>
                <a:r>
                  <a:rPr lang="en-US" i="1" baseline="-25000" dirty="0"/>
                  <a:t>0</a:t>
                </a:r>
                <a:r>
                  <a:rPr lang="en-US" i="1" dirty="0"/>
                  <a:t>) = g(x</a:t>
                </a:r>
                <a:r>
                  <a:rPr lang="en-US" i="1" baseline="-25000" dirty="0"/>
                  <a:t>0</a:t>
                </a:r>
                <a:r>
                  <a:rPr lang="en-US" i="1" dirty="0"/>
                  <a:t>) </a:t>
                </a:r>
                <a:r>
                  <a:rPr lang="en-US" i="1" dirty="0" err="1"/>
                  <a:t>đúng</a:t>
                </a:r>
                <a:r>
                  <a:rPr lang="en-US" i="1" dirty="0"/>
                  <a:t>.</a:t>
                </a:r>
                <a:endParaRPr lang="en-US" dirty="0"/>
              </a:p>
              <a:p>
                <a:pPr marL="692150" lvl="0" indent="-401638" algn="just"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r>
                  <a:rPr lang="en-US" i="1" dirty="0" err="1"/>
                  <a:t>Giải</a:t>
                </a:r>
                <a:r>
                  <a:rPr lang="en-US" i="1" dirty="0"/>
                  <a:t> (1) </a:t>
                </a:r>
                <a:r>
                  <a:rPr lang="en-US" i="1" dirty="0" err="1"/>
                  <a:t>là</a:t>
                </a:r>
                <a:r>
                  <a:rPr lang="en-US" i="1" dirty="0"/>
                  <a:t> </a:t>
                </a:r>
                <a:r>
                  <a:rPr lang="en-US" i="1" dirty="0" err="1"/>
                  <a:t>tìm</a:t>
                </a:r>
                <a:r>
                  <a:rPr lang="en-US" i="1" dirty="0"/>
                  <a:t> </a:t>
                </a:r>
                <a:r>
                  <a:rPr lang="en-US" i="1" dirty="0" err="1"/>
                  <a:t>tập</a:t>
                </a:r>
                <a:r>
                  <a:rPr lang="en-US" i="1" dirty="0"/>
                  <a:t> </a:t>
                </a:r>
                <a:r>
                  <a:rPr lang="en-US" i="1" dirty="0" err="1"/>
                  <a:t>nghiệm</a:t>
                </a:r>
                <a:r>
                  <a:rPr lang="en-US" i="1" dirty="0"/>
                  <a:t> S </a:t>
                </a:r>
                <a:r>
                  <a:rPr lang="en-US" i="1" dirty="0" err="1"/>
                  <a:t>của</a:t>
                </a:r>
                <a:r>
                  <a:rPr lang="en-US" i="1" dirty="0"/>
                  <a:t> (1).</a:t>
                </a:r>
              </a:p>
              <a:p>
                <a:pPr marL="692150" lvl="0" indent="-401638" algn="just"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r>
                  <a:rPr lang="en-US" i="1" dirty="0"/>
                  <a:t> </a:t>
                </a:r>
                <a:r>
                  <a:rPr lang="en-US" i="1" dirty="0" err="1"/>
                  <a:t>Nếu</a:t>
                </a:r>
                <a:r>
                  <a:rPr lang="en-US" i="1" dirty="0"/>
                  <a:t> (1) </a:t>
                </a:r>
                <a:r>
                  <a:rPr lang="en-US" i="1" dirty="0" err="1"/>
                  <a:t>vô</a:t>
                </a:r>
                <a:r>
                  <a:rPr lang="en-US" i="1" dirty="0"/>
                  <a:t> </a:t>
                </a:r>
                <a:r>
                  <a:rPr lang="en-US" i="1" dirty="0" err="1"/>
                  <a:t>nghiệm</a:t>
                </a:r>
                <a:r>
                  <a:rPr lang="en-US" i="1" dirty="0"/>
                  <a:t> </a:t>
                </a:r>
                <a:r>
                  <a:rPr lang="en-US" i="1" dirty="0" err="1"/>
                  <a:t>thì</a:t>
                </a:r>
                <a:r>
                  <a:rPr lang="en-US" i="1" dirty="0"/>
                  <a:t> S = </a:t>
                </a:r>
                <a:r>
                  <a:rPr lang="en-US" dirty="0">
                    <a:sym typeface="Symbol" panose="05050102010706020507" pitchFamily="18" charset="2"/>
                  </a:rPr>
                  <a:t></a:t>
                </a:r>
                <a:r>
                  <a:rPr lang="en-US" i="1" dirty="0"/>
                  <a:t>.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  <a:p>
                <a:pPr lvl="0"/>
                <a:r>
                  <a:rPr lang="en-US" dirty="0">
                    <a:solidFill>
                      <a:srgbClr val="FF0000"/>
                    </a:solidFill>
                  </a:rPr>
                  <a:t>➋.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Điều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kiện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của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một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phương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trình</a:t>
                </a:r>
                <a:endParaRPr lang="en-US" b="1" i="1" dirty="0">
                  <a:solidFill>
                    <a:srgbClr val="FF0000"/>
                  </a:solidFill>
                </a:endParaRPr>
              </a:p>
              <a:p>
                <a:pPr marL="692150" lvl="0" indent="-401638" algn="just"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r>
                  <a:rPr lang="en-US" i="1" dirty="0" err="1"/>
                  <a:t>Khi</a:t>
                </a:r>
                <a:r>
                  <a:rPr lang="en-US" i="1" dirty="0"/>
                  <a:t> </a:t>
                </a:r>
                <a:r>
                  <a:rPr lang="en-US" i="1" dirty="0" err="1"/>
                  <a:t>giải</a:t>
                </a:r>
                <a:r>
                  <a:rPr lang="en-US" i="1" dirty="0"/>
                  <a:t> </a:t>
                </a:r>
                <a:r>
                  <a:rPr lang="en-US" i="1" dirty="0" err="1"/>
                  <a:t>phương</a:t>
                </a:r>
                <a:r>
                  <a:rPr lang="en-US" i="1" dirty="0"/>
                  <a:t> </a:t>
                </a:r>
                <a:r>
                  <a:rPr lang="en-US" i="1" dirty="0" err="1"/>
                  <a:t>trình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i="1" dirty="0"/>
                  <a:t>, ta </a:t>
                </a:r>
                <a:r>
                  <a:rPr lang="en-US" i="1" dirty="0" err="1"/>
                  <a:t>cần</a:t>
                </a:r>
                <a:r>
                  <a:rPr lang="en-US" i="1" dirty="0"/>
                  <a:t> </a:t>
                </a:r>
                <a:r>
                  <a:rPr lang="en-US" i="1" dirty="0" err="1"/>
                  <a:t>lưu</a:t>
                </a:r>
                <a:r>
                  <a:rPr lang="en-US" i="1" dirty="0"/>
                  <a:t> ý </a:t>
                </a:r>
                <a:r>
                  <a:rPr lang="en-US" i="1" dirty="0" err="1"/>
                  <a:t>với</a:t>
                </a:r>
                <a:r>
                  <a:rPr lang="en-US" i="1" dirty="0"/>
                  <a:t> </a:t>
                </a:r>
                <a:r>
                  <a:rPr lang="en-US" i="1" dirty="0" err="1"/>
                  <a:t>điều</a:t>
                </a:r>
                <a:r>
                  <a:rPr lang="en-US" i="1" dirty="0"/>
                  <a:t> </a:t>
                </a:r>
                <a:r>
                  <a:rPr lang="en-US" i="1" dirty="0" err="1"/>
                  <a:t>kiện</a:t>
                </a:r>
                <a:r>
                  <a:rPr lang="en-US" i="1" dirty="0"/>
                  <a:t> </a:t>
                </a:r>
                <a:r>
                  <a:rPr lang="en-US" i="1" dirty="0" err="1"/>
                  <a:t>đối</a:t>
                </a:r>
                <a:r>
                  <a:rPr lang="en-US" i="1" dirty="0"/>
                  <a:t> </a:t>
                </a:r>
                <a:r>
                  <a:rPr lang="en-US" i="1" dirty="0" err="1"/>
                  <a:t>với</a:t>
                </a:r>
                <a:r>
                  <a:rPr lang="en-US" i="1" dirty="0"/>
                  <a:t> </a:t>
                </a:r>
                <a:r>
                  <a:rPr lang="en-US" i="1" dirty="0" err="1"/>
                  <a:t>ẩn</a:t>
                </a:r>
                <a:r>
                  <a:rPr lang="en-US" i="1" dirty="0"/>
                  <a:t> </a:t>
                </a:r>
                <a:r>
                  <a:rPr lang="en-US" i="1" dirty="0" err="1"/>
                  <a:t>số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i="1" dirty="0" err="1"/>
                  <a:t>để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i="1" dirty="0"/>
                  <a:t> </a:t>
                </a:r>
                <a:r>
                  <a:rPr lang="en-US" i="1" dirty="0" err="1"/>
                  <a:t>và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i="1" dirty="0"/>
                  <a:t> </a:t>
                </a:r>
                <a:r>
                  <a:rPr lang="en-US" i="1" dirty="0" err="1"/>
                  <a:t>có</a:t>
                </a:r>
                <a:r>
                  <a:rPr lang="en-US" i="1" dirty="0"/>
                  <a:t> </a:t>
                </a:r>
                <a:r>
                  <a:rPr lang="en-US" i="1" dirty="0" err="1"/>
                  <a:t>nghĩa</a:t>
                </a:r>
                <a:r>
                  <a:rPr lang="en-US" i="1" dirty="0"/>
                  <a:t> (</a:t>
                </a:r>
                <a:r>
                  <a:rPr lang="en-US" i="1" dirty="0" err="1"/>
                  <a:t>tức</a:t>
                </a:r>
                <a:r>
                  <a:rPr lang="en-US" i="1" dirty="0"/>
                  <a:t> </a:t>
                </a:r>
                <a:r>
                  <a:rPr lang="en-US" i="1" dirty="0" err="1"/>
                  <a:t>là</a:t>
                </a:r>
                <a:r>
                  <a:rPr lang="en-US" i="1" dirty="0"/>
                  <a:t> </a:t>
                </a:r>
                <a:r>
                  <a:rPr lang="en-US" i="1" dirty="0" err="1"/>
                  <a:t>mọi</a:t>
                </a:r>
                <a:r>
                  <a:rPr lang="en-US" i="1" dirty="0"/>
                  <a:t> </a:t>
                </a:r>
                <a:r>
                  <a:rPr lang="en-US" i="1" dirty="0" err="1"/>
                  <a:t>phép</a:t>
                </a:r>
                <a:r>
                  <a:rPr lang="en-US" i="1" dirty="0"/>
                  <a:t> </a:t>
                </a:r>
                <a:r>
                  <a:rPr lang="en-US" i="1" dirty="0" err="1"/>
                  <a:t>toán</a:t>
                </a:r>
                <a:r>
                  <a:rPr lang="en-US" i="1" dirty="0"/>
                  <a:t> </a:t>
                </a:r>
                <a:r>
                  <a:rPr lang="en-US" i="1" dirty="0" err="1"/>
                  <a:t>đều</a:t>
                </a:r>
                <a:r>
                  <a:rPr lang="en-US" i="1" dirty="0"/>
                  <a:t> </a:t>
                </a:r>
                <a:r>
                  <a:rPr lang="en-US" i="1" dirty="0" err="1"/>
                  <a:t>thực</a:t>
                </a:r>
                <a:r>
                  <a:rPr lang="en-US" i="1" dirty="0"/>
                  <a:t> </a:t>
                </a:r>
                <a:r>
                  <a:rPr lang="en-US" i="1" dirty="0" err="1"/>
                  <a:t>hiện</a:t>
                </a:r>
                <a:r>
                  <a:rPr lang="en-US" i="1" dirty="0"/>
                  <a:t> </a:t>
                </a:r>
                <a:r>
                  <a:rPr lang="en-US" i="1" dirty="0" err="1"/>
                  <a:t>được</a:t>
                </a:r>
                <a:r>
                  <a:rPr lang="en-US" i="1" dirty="0"/>
                  <a:t>). </a:t>
                </a:r>
                <a:endParaRPr lang="en-US" dirty="0"/>
              </a:p>
              <a:p>
                <a:pPr marL="692150" indent="-401638" algn="just"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r>
                  <a:rPr lang="en-US" i="1" dirty="0"/>
                  <a:t>Ta </a:t>
                </a:r>
                <a:r>
                  <a:rPr lang="en-US" i="1" dirty="0" err="1"/>
                  <a:t>cũng</a:t>
                </a:r>
                <a:r>
                  <a:rPr lang="en-US" i="1" dirty="0"/>
                  <a:t> </a:t>
                </a:r>
                <a:r>
                  <a:rPr lang="en-US" i="1" dirty="0" err="1"/>
                  <a:t>nói</a:t>
                </a:r>
                <a:r>
                  <a:rPr lang="en-US" i="1" dirty="0"/>
                  <a:t> </a:t>
                </a:r>
                <a:r>
                  <a:rPr lang="en-US" i="1" dirty="0" err="1"/>
                  <a:t>đó</a:t>
                </a:r>
                <a:r>
                  <a:rPr lang="en-US" i="1" dirty="0"/>
                  <a:t> </a:t>
                </a:r>
                <a:r>
                  <a:rPr lang="en-US" i="1" dirty="0" err="1"/>
                  <a:t>là</a:t>
                </a:r>
                <a:r>
                  <a:rPr lang="en-US" i="1" dirty="0"/>
                  <a:t> </a:t>
                </a:r>
                <a:r>
                  <a:rPr lang="en-US" i="1" dirty="0" err="1"/>
                  <a:t>điều</a:t>
                </a:r>
                <a:r>
                  <a:rPr lang="en-US" i="1" dirty="0"/>
                  <a:t> </a:t>
                </a:r>
                <a:r>
                  <a:rPr lang="en-US" i="1" dirty="0" err="1"/>
                  <a:t>kiện</a:t>
                </a:r>
                <a:r>
                  <a:rPr lang="en-US" i="1" dirty="0"/>
                  <a:t> </a:t>
                </a:r>
                <a:r>
                  <a:rPr lang="en-US" i="1" dirty="0" err="1"/>
                  <a:t>xác</a:t>
                </a:r>
                <a:r>
                  <a:rPr lang="en-US" i="1" dirty="0"/>
                  <a:t> </a:t>
                </a:r>
                <a:r>
                  <a:rPr lang="en-US" i="1" dirty="0" err="1"/>
                  <a:t>định</a:t>
                </a:r>
                <a:r>
                  <a:rPr lang="en-US" i="1" dirty="0"/>
                  <a:t> </a:t>
                </a:r>
                <a:r>
                  <a:rPr lang="en-US" i="1" dirty="0" err="1"/>
                  <a:t>của</a:t>
                </a:r>
                <a:r>
                  <a:rPr lang="en-US" i="1" dirty="0"/>
                  <a:t> </a:t>
                </a:r>
                <a:r>
                  <a:rPr lang="en-US" i="1" dirty="0" err="1"/>
                  <a:t>phương</a:t>
                </a:r>
                <a:r>
                  <a:rPr lang="en-US" i="1" dirty="0"/>
                  <a:t> </a:t>
                </a:r>
                <a:r>
                  <a:rPr lang="en-US" i="1" dirty="0" err="1"/>
                  <a:t>trình</a:t>
                </a:r>
                <a:r>
                  <a:rPr lang="en-US" i="1" dirty="0"/>
                  <a:t> (hay </a:t>
                </a:r>
                <a:r>
                  <a:rPr lang="en-US" i="1" dirty="0" err="1"/>
                  <a:t>gọi</a:t>
                </a:r>
                <a:r>
                  <a:rPr lang="en-US" i="1" dirty="0"/>
                  <a:t> </a:t>
                </a:r>
                <a:r>
                  <a:rPr lang="en-US" i="1" dirty="0" err="1"/>
                  <a:t>tắt</a:t>
                </a:r>
                <a:r>
                  <a:rPr lang="en-US" i="1" dirty="0"/>
                  <a:t> </a:t>
                </a:r>
                <a:r>
                  <a:rPr lang="en-US" i="1" dirty="0" err="1"/>
                  <a:t>là</a:t>
                </a:r>
                <a:r>
                  <a:rPr lang="en-US" i="1" dirty="0"/>
                  <a:t> </a:t>
                </a:r>
                <a:r>
                  <a:rPr lang="en-US" i="1" dirty="0" err="1"/>
                  <a:t>điều</a:t>
                </a:r>
                <a:r>
                  <a:rPr lang="en-US" i="1" dirty="0"/>
                  <a:t> </a:t>
                </a:r>
                <a:r>
                  <a:rPr lang="en-US" i="1" dirty="0" err="1"/>
                  <a:t>kiện</a:t>
                </a:r>
                <a:r>
                  <a:rPr lang="en-US" i="1" dirty="0"/>
                  <a:t> </a:t>
                </a:r>
                <a:r>
                  <a:rPr lang="en-US" i="1" dirty="0" err="1"/>
                  <a:t>của</a:t>
                </a:r>
                <a:r>
                  <a:rPr lang="en-US" i="1" dirty="0"/>
                  <a:t> </a:t>
                </a:r>
                <a:r>
                  <a:rPr lang="en-US" i="1" dirty="0" err="1"/>
                  <a:t>phương</a:t>
                </a:r>
                <a:r>
                  <a:rPr lang="en-US" i="1" dirty="0"/>
                  <a:t> </a:t>
                </a:r>
                <a:r>
                  <a:rPr lang="en-US" i="1" dirty="0" err="1"/>
                  <a:t>trình</a:t>
                </a:r>
                <a:r>
                  <a:rPr lang="en-US" i="1" dirty="0"/>
                  <a:t>).</a:t>
                </a:r>
              </a:p>
              <a:p>
                <a:pPr marL="692150" indent="-401638" algn="just"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endParaRPr lang="en-US" i="1" dirty="0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02" y="984555"/>
                <a:ext cx="11912833" cy="5715700"/>
              </a:xfrm>
              <a:prstGeom prst="rect">
                <a:avLst/>
              </a:prstGeom>
              <a:blipFill>
                <a:blip r:embed="rId5"/>
                <a:stretch>
                  <a:fillRect l="-1124" t="-2130" r="-1124" b="-191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exagon 26">
            <a:extLst>
              <a:ext uri="{FF2B5EF4-FFF2-40B4-BE49-F238E27FC236}">
                <a16:creationId xmlns:a16="http://schemas.microsoft.com/office/drawing/2014/main" xmlns="" id="{AB04DE66-5D36-41C8-A33A-BA8DFFAE82BD}"/>
              </a:ext>
            </a:extLst>
          </p:cNvPr>
          <p:cNvSpPr/>
          <p:nvPr/>
        </p:nvSpPr>
        <p:spPr bwMode="auto">
          <a:xfrm>
            <a:off x="3907943" y="144212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0000C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FFFF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sp>
        <p:nvSpPr>
          <p:cNvPr id="22" name="Hexagon 26">
            <a:extLst>
              <a:ext uri="{FF2B5EF4-FFF2-40B4-BE49-F238E27FC236}">
                <a16:creationId xmlns:a16="http://schemas.microsoft.com/office/drawing/2014/main" xmlns="" id="{9BACE0B6-D03A-4D27-91A0-FB712E009BC2}"/>
              </a:ext>
            </a:extLst>
          </p:cNvPr>
          <p:cNvSpPr/>
          <p:nvPr/>
        </p:nvSpPr>
        <p:spPr bwMode="auto">
          <a:xfrm>
            <a:off x="3907943" y="9853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</p:spTree>
    <p:extLst>
      <p:ext uri="{BB962C8B-B14F-4D97-AF65-F5344CB8AC3E}">
        <p14:creationId xmlns:p14="http://schemas.microsoft.com/office/powerpoint/2010/main" val="37807930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C84E253-DD8C-4DCB-B10A-1227241E0B4D}"/>
              </a:ext>
            </a:extLst>
          </p:cNvPr>
          <p:cNvGrpSpPr/>
          <p:nvPr/>
        </p:nvGrpSpPr>
        <p:grpSpPr>
          <a:xfrm>
            <a:off x="3159229" y="128036"/>
            <a:ext cx="5972035" cy="5167840"/>
            <a:chOff x="2043534" y="1706989"/>
            <a:chExt cx="5972035" cy="516784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xmlns="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xmlns="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20373" y="1736698"/>
                <a:ext cx="59503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xmlns="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765" y="859721"/>
                <a:ext cx="11980470" cy="5992183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dirty="0">
                    <a:solidFill>
                      <a:srgbClr val="FF0000"/>
                    </a:solidFill>
                  </a:rPr>
                  <a:t>➌.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Phương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trình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nhiều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ẩn</a:t>
                </a:r>
                <a:endParaRPr lang="en-US" b="1" i="1" dirty="0">
                  <a:solidFill>
                    <a:srgbClr val="FF0000"/>
                  </a:solidFill>
                </a:endParaRPr>
              </a:p>
              <a:p>
                <a:pPr marL="803275" lvl="0" indent="-346075" algn="just"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:r>
                  <a:rPr lang="en-US" i="1" dirty="0" err="1"/>
                  <a:t>Ngoài</a:t>
                </a:r>
                <a:r>
                  <a:rPr lang="en-US" i="1" dirty="0"/>
                  <a:t> </a:t>
                </a:r>
                <a:r>
                  <a:rPr lang="en-US" i="1" dirty="0" err="1"/>
                  <a:t>các</a:t>
                </a:r>
                <a:r>
                  <a:rPr lang="en-US" i="1" dirty="0"/>
                  <a:t> </a:t>
                </a:r>
                <a:r>
                  <a:rPr lang="en-US" i="1" dirty="0" err="1"/>
                  <a:t>phương</a:t>
                </a:r>
                <a:r>
                  <a:rPr lang="en-US" i="1" dirty="0"/>
                  <a:t> </a:t>
                </a:r>
                <a:r>
                  <a:rPr lang="en-US" i="1" dirty="0" err="1"/>
                  <a:t>trình</a:t>
                </a:r>
                <a:r>
                  <a:rPr lang="en-US" i="1" dirty="0"/>
                  <a:t> </a:t>
                </a:r>
                <a:r>
                  <a:rPr lang="en-US" i="1" dirty="0" err="1"/>
                  <a:t>một</a:t>
                </a:r>
                <a:r>
                  <a:rPr lang="en-US" i="1" dirty="0"/>
                  <a:t> </a:t>
                </a:r>
                <a:r>
                  <a:rPr lang="en-US" i="1" dirty="0" err="1"/>
                  <a:t>ẩn</a:t>
                </a:r>
                <a:r>
                  <a:rPr lang="en-US" i="1" dirty="0"/>
                  <a:t>, ta </a:t>
                </a:r>
                <a:r>
                  <a:rPr lang="en-US" i="1" dirty="0" err="1"/>
                  <a:t>còn</a:t>
                </a:r>
                <a:r>
                  <a:rPr lang="en-US" i="1" dirty="0"/>
                  <a:t> </a:t>
                </a:r>
                <a:r>
                  <a:rPr lang="en-US" i="1" dirty="0" err="1"/>
                  <a:t>gặp</a:t>
                </a:r>
                <a:r>
                  <a:rPr lang="en-US" i="1" dirty="0"/>
                  <a:t> </a:t>
                </a:r>
                <a:r>
                  <a:rPr lang="en-US" i="1" dirty="0" err="1"/>
                  <a:t>những</a:t>
                </a:r>
                <a:r>
                  <a:rPr lang="en-US" i="1" dirty="0"/>
                  <a:t> </a:t>
                </a:r>
                <a:r>
                  <a:rPr lang="en-US" i="1" dirty="0" err="1"/>
                  <a:t>phương</a:t>
                </a:r>
                <a:r>
                  <a:rPr lang="en-US" i="1" dirty="0"/>
                  <a:t> </a:t>
                </a:r>
                <a:r>
                  <a:rPr lang="en-US" i="1" dirty="0" err="1"/>
                  <a:t>trình</a:t>
                </a:r>
                <a:r>
                  <a:rPr lang="en-US" i="1" dirty="0"/>
                  <a:t> </a:t>
                </a:r>
                <a:r>
                  <a:rPr lang="en-US" i="1" dirty="0" err="1"/>
                  <a:t>có</a:t>
                </a:r>
                <a:r>
                  <a:rPr lang="en-US" i="1" dirty="0"/>
                  <a:t> </a:t>
                </a:r>
                <a:r>
                  <a:rPr lang="en-US" i="1" dirty="0" err="1"/>
                  <a:t>nhiều</a:t>
                </a:r>
                <a:r>
                  <a:rPr lang="en-US" i="1" dirty="0"/>
                  <a:t> </a:t>
                </a:r>
                <a:r>
                  <a:rPr lang="en-US" i="1" dirty="0" err="1"/>
                  <a:t>ẩn</a:t>
                </a:r>
                <a:r>
                  <a:rPr lang="en-US" i="1" dirty="0"/>
                  <a:t> </a:t>
                </a:r>
                <a:r>
                  <a:rPr lang="en-US" i="1" dirty="0" err="1"/>
                  <a:t>số</a:t>
                </a:r>
                <a:r>
                  <a:rPr lang="en-US" i="1" dirty="0"/>
                  <a:t>, </a:t>
                </a:r>
                <a:r>
                  <a:rPr lang="en-US" i="1" dirty="0" err="1"/>
                  <a:t>chẳng</a:t>
                </a:r>
                <a:r>
                  <a:rPr lang="en-US" i="1" dirty="0"/>
                  <a:t> </a:t>
                </a:r>
                <a:r>
                  <a:rPr lang="en-US" i="1" dirty="0" err="1"/>
                  <a:t>hạn</a:t>
                </a:r>
                <a:endParaRPr lang="en-US" dirty="0"/>
              </a:p>
              <a:p>
                <a:pPr marL="457200" lvl="0" algn="just"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+8,                                      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=3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               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dirty="0"/>
              </a:p>
              <a:p>
                <a:pPr marL="803275" lvl="0" indent="-346075" algn="just"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:r>
                  <a:rPr lang="en-US" i="1" dirty="0" err="1"/>
                  <a:t>Phương</a:t>
                </a:r>
                <a:r>
                  <a:rPr lang="en-US" i="1" dirty="0"/>
                  <a:t> </a:t>
                </a:r>
                <a:r>
                  <a:rPr lang="en-US" i="1" dirty="0" err="1"/>
                  <a:t>trình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i="1" dirty="0"/>
                  <a:t> </a:t>
                </a:r>
                <a:r>
                  <a:rPr lang="en-US" i="1" dirty="0" err="1"/>
                  <a:t>là</a:t>
                </a:r>
                <a:r>
                  <a:rPr lang="en-US" i="1" dirty="0"/>
                  <a:t> </a:t>
                </a:r>
                <a:r>
                  <a:rPr lang="en-US" i="1" dirty="0" err="1"/>
                  <a:t>phương</a:t>
                </a:r>
                <a:r>
                  <a:rPr lang="en-US" i="1" dirty="0"/>
                  <a:t> </a:t>
                </a:r>
                <a:r>
                  <a:rPr lang="en-US" i="1" dirty="0" err="1"/>
                  <a:t>trình</a:t>
                </a:r>
                <a:r>
                  <a:rPr lang="en-US" i="1" dirty="0"/>
                  <a:t> </a:t>
                </a:r>
                <a:r>
                  <a:rPr lang="en-US" i="1" dirty="0" err="1"/>
                  <a:t>hai</a:t>
                </a:r>
                <a:r>
                  <a:rPr lang="en-US" i="1" dirty="0"/>
                  <a:t> </a:t>
                </a:r>
                <a:r>
                  <a:rPr lang="en-US" i="1" dirty="0" err="1"/>
                  <a:t>ẩn</a:t>
                </a:r>
                <a:r>
                  <a:rPr lang="en-US" i="1" dirty="0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i="1" dirty="0" err="1"/>
                  <a:t>và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i="1" dirty="0"/>
                  <a:t>), </a:t>
                </a:r>
                <a:r>
                  <a:rPr lang="en-US" i="1" dirty="0" err="1"/>
                  <a:t>còn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i="1" dirty="0"/>
                  <a:t> </a:t>
                </a:r>
                <a:r>
                  <a:rPr lang="en-US" i="1" dirty="0" err="1"/>
                  <a:t>là</a:t>
                </a:r>
                <a:r>
                  <a:rPr lang="en-US" i="1" dirty="0"/>
                  <a:t> </a:t>
                </a:r>
                <a:r>
                  <a:rPr lang="en-US" i="1" dirty="0" err="1"/>
                  <a:t>phương</a:t>
                </a:r>
                <a:r>
                  <a:rPr lang="en-US" i="1" dirty="0"/>
                  <a:t> </a:t>
                </a:r>
                <a:r>
                  <a:rPr lang="en-US" i="1" dirty="0" err="1"/>
                  <a:t>trình</a:t>
                </a:r>
                <a:r>
                  <a:rPr lang="en-US" i="1" dirty="0"/>
                  <a:t> </a:t>
                </a:r>
                <a:r>
                  <a:rPr lang="en-US" i="1" dirty="0" err="1"/>
                  <a:t>ba</a:t>
                </a:r>
                <a:r>
                  <a:rPr lang="en-US" i="1" dirty="0"/>
                  <a:t> </a:t>
                </a:r>
                <a:r>
                  <a:rPr lang="en-US" i="1" dirty="0" err="1"/>
                  <a:t>ẩn</a:t>
                </a:r>
                <a:r>
                  <a:rPr lang="en-US" i="1" dirty="0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i="1" dirty="0" err="1"/>
                  <a:t>và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i="1" dirty="0"/>
                  <a:t>).</a:t>
                </a:r>
                <a:endParaRPr lang="en-US" dirty="0"/>
              </a:p>
              <a:p>
                <a:pPr marL="803275" lvl="0" indent="-346075" algn="just"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:r>
                  <a:rPr lang="en-US" i="1" dirty="0" err="1"/>
                  <a:t>Khi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=2,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i="1" dirty="0" err="1"/>
                  <a:t>thì</a:t>
                </a:r>
                <a:r>
                  <a:rPr lang="en-US" i="1" dirty="0"/>
                  <a:t> </a:t>
                </a:r>
                <a:r>
                  <a:rPr lang="en-US" i="1" dirty="0" err="1"/>
                  <a:t>hai</a:t>
                </a:r>
                <a:r>
                  <a:rPr lang="en-US" i="1" dirty="0"/>
                  <a:t> </a:t>
                </a:r>
                <a:r>
                  <a:rPr lang="en-US" i="1" dirty="0" err="1"/>
                  <a:t>vế</a:t>
                </a:r>
                <a:r>
                  <a:rPr lang="en-US" i="1" dirty="0"/>
                  <a:t> </a:t>
                </a:r>
                <a:r>
                  <a:rPr lang="en-US" i="1" dirty="0" err="1"/>
                  <a:t>của</a:t>
                </a:r>
                <a:r>
                  <a:rPr lang="en-US" i="1" dirty="0"/>
                  <a:t> </a:t>
                </a:r>
                <a:r>
                  <a:rPr lang="en-US" i="1" dirty="0" err="1"/>
                  <a:t>phương</a:t>
                </a:r>
                <a:r>
                  <a:rPr lang="en-US" i="1" dirty="0"/>
                  <a:t> </a:t>
                </a:r>
                <a:r>
                  <a:rPr lang="en-US" i="1" dirty="0" err="1"/>
                  <a:t>trình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i="1" dirty="0"/>
                  <a:t> </a:t>
                </a:r>
                <a:r>
                  <a:rPr lang="en-US" i="1" dirty="0" err="1"/>
                  <a:t>có</a:t>
                </a:r>
                <a:r>
                  <a:rPr lang="en-US" i="1" dirty="0"/>
                  <a:t> </a:t>
                </a:r>
                <a:r>
                  <a:rPr lang="en-US" i="1" dirty="0" err="1"/>
                  <a:t>giá</a:t>
                </a:r>
                <a:r>
                  <a:rPr lang="en-US" i="1" dirty="0"/>
                  <a:t> </a:t>
                </a:r>
                <a:r>
                  <a:rPr lang="en-US" i="1" dirty="0" err="1"/>
                  <a:t>trị</a:t>
                </a:r>
                <a:r>
                  <a:rPr lang="en-US" i="1" dirty="0"/>
                  <a:t> </a:t>
                </a:r>
                <a:r>
                  <a:rPr lang="en-US" i="1" dirty="0" err="1"/>
                  <a:t>bằng</a:t>
                </a:r>
                <a:r>
                  <a:rPr lang="en-US" i="1" dirty="0"/>
                  <a:t> </a:t>
                </a:r>
                <a:r>
                  <a:rPr lang="en-US" i="1" dirty="0" err="1"/>
                  <a:t>nhau</a:t>
                </a:r>
                <a:r>
                  <a:rPr lang="en-US" i="1" dirty="0"/>
                  <a:t>, ta </a:t>
                </a:r>
                <a:r>
                  <a:rPr lang="en-US" i="1" dirty="0" err="1"/>
                  <a:t>nói</a:t>
                </a:r>
                <a:r>
                  <a:rPr lang="en-US" i="1" dirty="0"/>
                  <a:t> </a:t>
                </a:r>
                <a:r>
                  <a:rPr lang="en-US" i="1" dirty="0" err="1"/>
                  <a:t>cặp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2;1</m:t>
                        </m:r>
                      </m:e>
                    </m:d>
                  </m:oMath>
                </a14:m>
                <a:r>
                  <a:rPr lang="en-US" i="1" dirty="0"/>
                  <a:t> </a:t>
                </a:r>
                <a:r>
                  <a:rPr lang="en-US" i="1" dirty="0" err="1"/>
                  <a:t>là</a:t>
                </a:r>
                <a:r>
                  <a:rPr lang="en-US" i="1" dirty="0"/>
                  <a:t> </a:t>
                </a:r>
                <a:r>
                  <a:rPr lang="en-US" i="1" dirty="0" err="1"/>
                  <a:t>một</a:t>
                </a:r>
                <a:r>
                  <a:rPr lang="en-US" i="1" dirty="0"/>
                  <a:t> </a:t>
                </a:r>
                <a:r>
                  <a:rPr lang="en-US" i="1" dirty="0" err="1"/>
                  <a:t>nghiệm</a:t>
                </a:r>
                <a:r>
                  <a:rPr lang="en-US" i="1" dirty="0"/>
                  <a:t> </a:t>
                </a:r>
                <a:r>
                  <a:rPr lang="en-US" i="1" dirty="0" err="1"/>
                  <a:t>của</a:t>
                </a:r>
                <a:r>
                  <a:rPr lang="en-US" i="1" dirty="0"/>
                  <a:t> </a:t>
                </a:r>
                <a:r>
                  <a:rPr lang="en-US" i="1" dirty="0" err="1"/>
                  <a:t>phương</a:t>
                </a:r>
                <a:r>
                  <a:rPr lang="en-US" i="1" dirty="0"/>
                  <a:t> </a:t>
                </a:r>
                <a:r>
                  <a:rPr lang="en-US" i="1" dirty="0" err="1"/>
                  <a:t>trình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803275" indent="-346075" algn="just"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:r>
                  <a:rPr lang="en-US" i="1" dirty="0" err="1"/>
                  <a:t>Tương</a:t>
                </a:r>
                <a:r>
                  <a:rPr lang="en-US" i="1" dirty="0"/>
                  <a:t> </a:t>
                </a:r>
                <a:r>
                  <a:rPr lang="en-US" i="1" dirty="0" err="1"/>
                  <a:t>tự</a:t>
                </a:r>
                <a:r>
                  <a:rPr lang="en-US" i="1" dirty="0"/>
                  <a:t>, </a:t>
                </a:r>
                <a:r>
                  <a:rPr lang="en-US" i="1" dirty="0" err="1"/>
                  <a:t>bộ</a:t>
                </a:r>
                <a:r>
                  <a:rPr lang="en-US" i="1" dirty="0"/>
                  <a:t> </a:t>
                </a:r>
                <a:r>
                  <a:rPr lang="en-US" i="1" dirty="0" err="1"/>
                  <a:t>ba</a:t>
                </a:r>
                <a:r>
                  <a:rPr lang="en-US" i="1" dirty="0"/>
                  <a:t> </a:t>
                </a:r>
                <a:r>
                  <a:rPr lang="en-US" i="1" dirty="0" err="1"/>
                  <a:t>số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− 1;1;2</m:t>
                        </m:r>
                      </m:e>
                    </m:d>
                  </m:oMath>
                </a14:m>
                <a:r>
                  <a:rPr lang="en-US" i="1" dirty="0"/>
                  <a:t> </a:t>
                </a:r>
                <a:r>
                  <a:rPr lang="en-US" i="1" dirty="0" err="1"/>
                  <a:t>là</a:t>
                </a:r>
                <a:r>
                  <a:rPr lang="en-US" i="1" dirty="0"/>
                  <a:t> </a:t>
                </a:r>
                <a:r>
                  <a:rPr lang="en-US" i="1" dirty="0" err="1"/>
                  <a:t>một</a:t>
                </a:r>
                <a:r>
                  <a:rPr lang="en-US" i="1" dirty="0"/>
                  <a:t> </a:t>
                </a:r>
                <a:r>
                  <a:rPr lang="en-US" i="1" dirty="0" err="1"/>
                  <a:t>nghiệm</a:t>
                </a:r>
                <a:r>
                  <a:rPr lang="en-US" i="1" dirty="0"/>
                  <a:t> </a:t>
                </a:r>
                <a:r>
                  <a:rPr lang="en-US" i="1" dirty="0" err="1"/>
                  <a:t>của</a:t>
                </a:r>
                <a:r>
                  <a:rPr lang="en-US" i="1" dirty="0"/>
                  <a:t> </a:t>
                </a:r>
                <a:r>
                  <a:rPr lang="en-US" i="1" dirty="0" err="1"/>
                  <a:t>phương</a:t>
                </a:r>
                <a:r>
                  <a:rPr lang="en-US" i="1" dirty="0"/>
                  <a:t> </a:t>
                </a:r>
                <a:r>
                  <a:rPr lang="en-US" i="1" dirty="0" err="1"/>
                  <a:t>trình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➍.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Phương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trình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chứa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tham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số</a:t>
                </a:r>
                <a:endParaRPr lang="en-US" b="1" i="1" dirty="0">
                  <a:solidFill>
                    <a:srgbClr val="FF0000"/>
                  </a:solidFill>
                </a:endParaRPr>
              </a:p>
              <a:p>
                <a:pPr marL="803275" indent="-346075" algn="just"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r>
                  <a:rPr lang="en-US" i="1" dirty="0" err="1"/>
                  <a:t>Trong</a:t>
                </a:r>
                <a:r>
                  <a:rPr lang="en-US" i="1" dirty="0"/>
                  <a:t> </a:t>
                </a:r>
                <a:r>
                  <a:rPr lang="en-US" i="1" dirty="0" err="1"/>
                  <a:t>một</a:t>
                </a:r>
                <a:r>
                  <a:rPr lang="en-US" i="1" dirty="0"/>
                  <a:t> </a:t>
                </a:r>
                <a:r>
                  <a:rPr lang="en-US" i="1" dirty="0" err="1"/>
                  <a:t>phương</a:t>
                </a:r>
                <a:r>
                  <a:rPr lang="en-US" i="1" dirty="0"/>
                  <a:t> </a:t>
                </a:r>
                <a:r>
                  <a:rPr lang="en-US" i="1" dirty="0" err="1"/>
                  <a:t>trình</a:t>
                </a:r>
                <a:r>
                  <a:rPr lang="en-US" i="1" dirty="0"/>
                  <a:t> (</a:t>
                </a:r>
                <a:r>
                  <a:rPr lang="en-US" i="1" dirty="0" err="1"/>
                  <a:t>một</a:t>
                </a:r>
                <a:r>
                  <a:rPr lang="en-US" i="1" dirty="0"/>
                  <a:t> </a:t>
                </a:r>
                <a:r>
                  <a:rPr lang="en-US" i="1" dirty="0" err="1"/>
                  <a:t>hoặc</a:t>
                </a:r>
                <a:r>
                  <a:rPr lang="en-US" i="1" dirty="0"/>
                  <a:t> </a:t>
                </a:r>
                <a:r>
                  <a:rPr lang="en-US" i="1" dirty="0" err="1"/>
                  <a:t>nhiều</a:t>
                </a:r>
                <a:r>
                  <a:rPr lang="en-US" i="1" dirty="0"/>
                  <a:t> </a:t>
                </a:r>
                <a:r>
                  <a:rPr lang="en-US" i="1" dirty="0" err="1"/>
                  <a:t>ẩn</a:t>
                </a:r>
                <a:r>
                  <a:rPr lang="en-US" i="1" dirty="0"/>
                  <a:t>), </a:t>
                </a:r>
                <a:r>
                  <a:rPr lang="en-US" i="1" dirty="0" err="1"/>
                  <a:t>ngoài</a:t>
                </a:r>
                <a:r>
                  <a:rPr lang="en-US" i="1" dirty="0"/>
                  <a:t> </a:t>
                </a:r>
                <a:r>
                  <a:rPr lang="en-US" i="1" dirty="0" err="1"/>
                  <a:t>các</a:t>
                </a:r>
                <a:r>
                  <a:rPr lang="en-US" i="1" dirty="0"/>
                  <a:t> </a:t>
                </a:r>
                <a:r>
                  <a:rPr lang="en-US" i="1" dirty="0" err="1"/>
                  <a:t>chữ</a:t>
                </a:r>
                <a:r>
                  <a:rPr lang="en-US" i="1" dirty="0"/>
                  <a:t> </a:t>
                </a:r>
                <a:r>
                  <a:rPr lang="en-US" i="1" dirty="0" err="1"/>
                  <a:t>đóng</a:t>
                </a:r>
                <a:r>
                  <a:rPr lang="en-US" i="1" dirty="0"/>
                  <a:t> </a:t>
                </a:r>
                <a:r>
                  <a:rPr lang="en-US" i="1" dirty="0" err="1"/>
                  <a:t>vai</a:t>
                </a:r>
                <a:r>
                  <a:rPr lang="en-US" i="1" dirty="0"/>
                  <a:t> </a:t>
                </a:r>
                <a:r>
                  <a:rPr lang="en-US" i="1" dirty="0" err="1"/>
                  <a:t>trò</a:t>
                </a:r>
                <a:r>
                  <a:rPr lang="en-US" i="1" dirty="0"/>
                  <a:t> </a:t>
                </a:r>
                <a:r>
                  <a:rPr lang="en-US" i="1" dirty="0" err="1"/>
                  <a:t>ẩn</a:t>
                </a:r>
                <a:r>
                  <a:rPr lang="en-US" i="1" dirty="0"/>
                  <a:t> </a:t>
                </a:r>
                <a:r>
                  <a:rPr lang="en-US" i="1" dirty="0" err="1"/>
                  <a:t>số</a:t>
                </a:r>
                <a:r>
                  <a:rPr lang="en-US" i="1" dirty="0"/>
                  <a:t> </a:t>
                </a:r>
                <a:r>
                  <a:rPr lang="en-US" i="1" dirty="0" err="1"/>
                  <a:t>còn</a:t>
                </a:r>
                <a:r>
                  <a:rPr lang="en-US" i="1" dirty="0"/>
                  <a:t> </a:t>
                </a:r>
                <a:r>
                  <a:rPr lang="en-US" i="1" dirty="0" err="1"/>
                  <a:t>có</a:t>
                </a:r>
                <a:r>
                  <a:rPr lang="en-US" i="1" dirty="0"/>
                  <a:t> </a:t>
                </a:r>
                <a:r>
                  <a:rPr lang="en-US" i="1" dirty="0" err="1"/>
                  <a:t>thể</a:t>
                </a:r>
                <a:r>
                  <a:rPr lang="en-US" i="1" dirty="0"/>
                  <a:t> </a:t>
                </a:r>
                <a:r>
                  <a:rPr lang="en-US" i="1" dirty="0" err="1"/>
                  <a:t>có</a:t>
                </a:r>
                <a:r>
                  <a:rPr lang="en-US" i="1" dirty="0"/>
                  <a:t> </a:t>
                </a:r>
                <a:r>
                  <a:rPr lang="en-US" i="1" dirty="0" err="1"/>
                  <a:t>các</a:t>
                </a:r>
                <a:r>
                  <a:rPr lang="en-US" i="1" dirty="0"/>
                  <a:t> </a:t>
                </a:r>
                <a:r>
                  <a:rPr lang="en-US" i="1" dirty="0" err="1"/>
                  <a:t>chữ</a:t>
                </a:r>
                <a:r>
                  <a:rPr lang="en-US" i="1" dirty="0"/>
                  <a:t> </a:t>
                </a:r>
                <a:r>
                  <a:rPr lang="en-US" i="1" dirty="0" err="1"/>
                  <a:t>khác</a:t>
                </a:r>
                <a:r>
                  <a:rPr lang="en-US" i="1" dirty="0"/>
                  <a:t> </a:t>
                </a:r>
                <a:r>
                  <a:rPr lang="en-US" i="1" dirty="0" err="1"/>
                  <a:t>được</a:t>
                </a:r>
                <a:r>
                  <a:rPr lang="en-US" i="1" dirty="0"/>
                  <a:t> </a:t>
                </a:r>
                <a:r>
                  <a:rPr lang="en-US" i="1" dirty="0" err="1"/>
                  <a:t>xem</a:t>
                </a:r>
                <a:r>
                  <a:rPr lang="en-US" i="1" dirty="0"/>
                  <a:t> </a:t>
                </a:r>
                <a:r>
                  <a:rPr lang="en-US" i="1" dirty="0" err="1"/>
                  <a:t>như</a:t>
                </a:r>
                <a:r>
                  <a:rPr lang="en-US" i="1" dirty="0"/>
                  <a:t> </a:t>
                </a:r>
                <a:r>
                  <a:rPr lang="en-US" i="1" dirty="0" err="1"/>
                  <a:t>những</a:t>
                </a:r>
                <a:r>
                  <a:rPr lang="en-US" i="1" dirty="0"/>
                  <a:t> </a:t>
                </a:r>
                <a:r>
                  <a:rPr lang="en-US" i="1" dirty="0" err="1"/>
                  <a:t>hằng</a:t>
                </a:r>
                <a:r>
                  <a:rPr lang="en-US" i="1" dirty="0"/>
                  <a:t> </a:t>
                </a:r>
                <a:r>
                  <a:rPr lang="en-US" i="1" dirty="0" err="1"/>
                  <a:t>số</a:t>
                </a:r>
                <a:r>
                  <a:rPr lang="en-US" i="1" dirty="0"/>
                  <a:t> </a:t>
                </a:r>
                <a:r>
                  <a:rPr lang="en-US" i="1" dirty="0" err="1"/>
                  <a:t>và</a:t>
                </a:r>
                <a:r>
                  <a:rPr lang="en-US" i="1" dirty="0"/>
                  <a:t> </a:t>
                </a:r>
                <a:r>
                  <a:rPr lang="en-US" i="1" dirty="0" err="1"/>
                  <a:t>được</a:t>
                </a:r>
                <a:r>
                  <a:rPr lang="en-US" i="1" dirty="0"/>
                  <a:t> </a:t>
                </a:r>
                <a:r>
                  <a:rPr lang="en-US" i="1" dirty="0" err="1"/>
                  <a:t>gọi</a:t>
                </a:r>
                <a:r>
                  <a:rPr lang="en-US" i="1" dirty="0"/>
                  <a:t> </a:t>
                </a:r>
                <a:r>
                  <a:rPr lang="en-US" i="1" dirty="0" err="1"/>
                  <a:t>là</a:t>
                </a:r>
                <a:r>
                  <a:rPr lang="en-US" i="1" dirty="0"/>
                  <a:t> </a:t>
                </a:r>
                <a:r>
                  <a:rPr lang="en-US" i="1" dirty="0" err="1"/>
                  <a:t>tham</a:t>
                </a:r>
                <a:r>
                  <a:rPr lang="en-US" i="1" dirty="0"/>
                  <a:t> </a:t>
                </a:r>
                <a:r>
                  <a:rPr lang="en-US" i="1" dirty="0" err="1"/>
                  <a:t>số</a:t>
                </a:r>
                <a:r>
                  <a:rPr lang="en-US" i="1" dirty="0"/>
                  <a:t>.</a:t>
                </a: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65" y="859721"/>
                <a:ext cx="11980470" cy="5992183"/>
              </a:xfrm>
              <a:prstGeom prst="rect">
                <a:avLst/>
              </a:prstGeom>
              <a:blipFill>
                <a:blip r:embed="rId5"/>
                <a:stretch>
                  <a:fillRect l="-1118" t="-3452" r="-1118" b="-152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exagon 26">
            <a:extLst>
              <a:ext uri="{FF2B5EF4-FFF2-40B4-BE49-F238E27FC236}">
                <a16:creationId xmlns:a16="http://schemas.microsoft.com/office/drawing/2014/main" xmlns="" id="{AB04DE66-5D36-41C8-A33A-BA8DFFAE82BD}"/>
              </a:ext>
            </a:extLst>
          </p:cNvPr>
          <p:cNvSpPr/>
          <p:nvPr/>
        </p:nvSpPr>
        <p:spPr bwMode="auto">
          <a:xfrm>
            <a:off x="3907943" y="144212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0000C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FFFF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sp>
        <p:nvSpPr>
          <p:cNvPr id="23" name="Hexagon 26">
            <a:extLst>
              <a:ext uri="{FF2B5EF4-FFF2-40B4-BE49-F238E27FC236}">
                <a16:creationId xmlns:a16="http://schemas.microsoft.com/office/drawing/2014/main" xmlns="" id="{3621B152-EEB5-44E5-BCD6-785C545CA576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</p:spTree>
    <p:extLst>
      <p:ext uri="{BB962C8B-B14F-4D97-AF65-F5344CB8AC3E}">
        <p14:creationId xmlns:p14="http://schemas.microsoft.com/office/powerpoint/2010/main" val="11155532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C84E253-DD8C-4DCB-B10A-1227241E0B4D}"/>
              </a:ext>
            </a:extLst>
          </p:cNvPr>
          <p:cNvGrpSpPr/>
          <p:nvPr/>
        </p:nvGrpSpPr>
        <p:grpSpPr>
          <a:xfrm>
            <a:off x="3159229" y="128036"/>
            <a:ext cx="5972035" cy="5167840"/>
            <a:chOff x="2043534" y="1706989"/>
            <a:chExt cx="5972035" cy="516784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xmlns="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xmlns="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20373" y="1736698"/>
                <a:ext cx="59503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xmlns="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765" y="942048"/>
                <a:ext cx="11980470" cy="5702174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dirty="0">
                    <a:solidFill>
                      <a:srgbClr val="FF0000"/>
                    </a:solidFill>
                  </a:rPr>
                  <a:t>➎.</a:t>
                </a:r>
                <a:r>
                  <a:rPr lang="en-US" b="1" i="1" dirty="0"/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Phương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trình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tương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đương</a:t>
                </a:r>
                <a:endParaRPr lang="en-US" b="1" i="1" dirty="0">
                  <a:solidFill>
                    <a:srgbClr val="FF0000"/>
                  </a:solidFill>
                </a:endParaRPr>
              </a:p>
              <a:p>
                <a:pPr marL="914400" lvl="0" indent="-457200" algn="just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en-US" i="1" dirty="0"/>
                  <a:t>Hai </a:t>
                </a:r>
                <a:r>
                  <a:rPr lang="en-US" i="1" dirty="0" err="1"/>
                  <a:t>phương</a:t>
                </a:r>
                <a:r>
                  <a:rPr lang="en-US" i="1" dirty="0"/>
                  <a:t> </a:t>
                </a:r>
                <a:r>
                  <a:rPr lang="en-US" i="1" dirty="0" err="1"/>
                  <a:t>trình</a:t>
                </a:r>
                <a:r>
                  <a:rPr lang="en-US" i="1" dirty="0"/>
                  <a:t> </a:t>
                </a:r>
                <a:r>
                  <a:rPr lang="en-US" i="1" dirty="0" err="1"/>
                  <a:t>được</a:t>
                </a:r>
                <a:r>
                  <a:rPr lang="en-US" i="1" dirty="0"/>
                  <a:t> </a:t>
                </a:r>
                <a:r>
                  <a:rPr lang="en-US" i="1" dirty="0" err="1"/>
                  <a:t>gọi</a:t>
                </a:r>
                <a:r>
                  <a:rPr lang="en-US" i="1" dirty="0"/>
                  <a:t> </a:t>
                </a:r>
                <a:r>
                  <a:rPr lang="en-US" i="1" dirty="0" err="1"/>
                  <a:t>là</a:t>
                </a:r>
                <a:r>
                  <a:rPr lang="en-US" i="1" dirty="0"/>
                  <a:t> </a:t>
                </a:r>
                <a:r>
                  <a:rPr lang="en-US" i="1" dirty="0" err="1"/>
                  <a:t>tương</a:t>
                </a:r>
                <a:r>
                  <a:rPr lang="en-US" i="1" dirty="0"/>
                  <a:t> </a:t>
                </a:r>
                <a:r>
                  <a:rPr lang="en-US" i="1" dirty="0" err="1"/>
                  <a:t>đương</a:t>
                </a:r>
                <a:r>
                  <a:rPr lang="en-US" i="1" dirty="0"/>
                  <a:t> </a:t>
                </a:r>
                <a:r>
                  <a:rPr lang="en-US" i="1" dirty="0" err="1"/>
                  <a:t>khi</a:t>
                </a:r>
                <a:r>
                  <a:rPr lang="en-US" i="1" dirty="0"/>
                  <a:t> </a:t>
                </a:r>
                <a:r>
                  <a:rPr lang="en-US" i="1" dirty="0" err="1"/>
                  <a:t>chúng</a:t>
                </a:r>
                <a:r>
                  <a:rPr lang="en-US" i="1" dirty="0"/>
                  <a:t> </a:t>
                </a:r>
                <a:r>
                  <a:rPr lang="en-US" i="1" dirty="0" err="1"/>
                  <a:t>có</a:t>
                </a:r>
                <a:r>
                  <a:rPr lang="en-US" i="1" dirty="0"/>
                  <a:t> </a:t>
                </a:r>
                <a:r>
                  <a:rPr lang="en-US" i="1" dirty="0" err="1"/>
                  <a:t>cùng</a:t>
                </a:r>
                <a:r>
                  <a:rPr lang="en-US" i="1" dirty="0"/>
                  <a:t> </a:t>
                </a:r>
                <a:r>
                  <a:rPr lang="en-US" i="1" dirty="0" err="1"/>
                  <a:t>tập</a:t>
                </a:r>
                <a:r>
                  <a:rPr lang="en-US" i="1" dirty="0"/>
                  <a:t> </a:t>
                </a:r>
                <a:r>
                  <a:rPr lang="en-US" i="1" dirty="0" err="1"/>
                  <a:t>nghiệm</a:t>
                </a:r>
                <a:r>
                  <a:rPr lang="en-US" i="1" dirty="0"/>
                  <a:t>.</a:t>
                </a:r>
                <a:endParaRPr lang="en-US" dirty="0"/>
              </a:p>
              <a:p>
                <a:pPr marL="914400" lvl="0" indent="-457200" algn="just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en-US" b="1" i="1" dirty="0" err="1"/>
                  <a:t>Định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lí</a:t>
                </a:r>
                <a:r>
                  <a:rPr lang="en-US" b="1" i="1" dirty="0"/>
                  <a:t>: (</a:t>
                </a:r>
                <a:r>
                  <a:rPr lang="en-US" i="1" dirty="0" err="1"/>
                  <a:t>Phép</a:t>
                </a:r>
                <a:r>
                  <a:rPr lang="en-US" i="1" dirty="0"/>
                  <a:t> </a:t>
                </a:r>
                <a:r>
                  <a:rPr lang="en-US" i="1" dirty="0" err="1"/>
                  <a:t>biến</a:t>
                </a:r>
                <a:r>
                  <a:rPr lang="en-US" i="1" dirty="0"/>
                  <a:t> </a:t>
                </a:r>
                <a:r>
                  <a:rPr lang="en-US" i="1" dirty="0" err="1"/>
                  <a:t>đổi</a:t>
                </a:r>
                <a:r>
                  <a:rPr lang="en-US" i="1" dirty="0"/>
                  <a:t> </a:t>
                </a:r>
                <a:r>
                  <a:rPr lang="en-US" i="1" dirty="0" err="1"/>
                  <a:t>tương</a:t>
                </a:r>
                <a:r>
                  <a:rPr lang="en-US" i="1" dirty="0"/>
                  <a:t> </a:t>
                </a:r>
                <a:r>
                  <a:rPr lang="en-US" i="1" dirty="0" err="1"/>
                  <a:t>đương</a:t>
                </a:r>
                <a:r>
                  <a:rPr lang="en-US" i="1" dirty="0"/>
                  <a:t>)</a:t>
                </a:r>
                <a:endParaRPr lang="en-US" dirty="0"/>
              </a:p>
              <a:p>
                <a:pPr marL="914400" lvl="0" indent="-457200" algn="just"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:r>
                  <a:rPr lang="en-US" i="1" dirty="0" err="1"/>
                  <a:t>Nếu</a:t>
                </a:r>
                <a:r>
                  <a:rPr lang="en-US" i="1" dirty="0"/>
                  <a:t> </a:t>
                </a:r>
                <a:r>
                  <a:rPr lang="en-US" i="1" dirty="0" err="1"/>
                  <a:t>thực</a:t>
                </a:r>
                <a:r>
                  <a:rPr lang="en-US" i="1" dirty="0"/>
                  <a:t> </a:t>
                </a:r>
                <a:r>
                  <a:rPr lang="en-US" i="1" dirty="0" err="1"/>
                  <a:t>hiện</a:t>
                </a:r>
                <a:r>
                  <a:rPr lang="en-US" i="1" dirty="0"/>
                  <a:t> </a:t>
                </a:r>
                <a:r>
                  <a:rPr lang="en-US" i="1" dirty="0" err="1"/>
                  <a:t>các</a:t>
                </a:r>
                <a:r>
                  <a:rPr lang="en-US" i="1" dirty="0"/>
                  <a:t> </a:t>
                </a:r>
                <a:r>
                  <a:rPr lang="en-US" i="1" dirty="0" err="1"/>
                  <a:t>phép</a:t>
                </a:r>
                <a:r>
                  <a:rPr lang="en-US" i="1" dirty="0"/>
                  <a:t> </a:t>
                </a:r>
                <a:r>
                  <a:rPr lang="en-US" i="1" dirty="0" err="1"/>
                  <a:t>biển</a:t>
                </a:r>
                <a:r>
                  <a:rPr lang="en-US" i="1" dirty="0"/>
                  <a:t> </a:t>
                </a:r>
                <a:r>
                  <a:rPr lang="en-US" i="1" dirty="0" err="1"/>
                  <a:t>đổi</a:t>
                </a:r>
                <a:r>
                  <a:rPr lang="en-US" i="1" dirty="0"/>
                  <a:t> </a:t>
                </a:r>
                <a:r>
                  <a:rPr lang="en-US" i="1" dirty="0" err="1"/>
                  <a:t>sau</a:t>
                </a:r>
                <a:r>
                  <a:rPr lang="en-US" i="1" dirty="0"/>
                  <a:t> </a:t>
                </a:r>
                <a:r>
                  <a:rPr lang="en-US" i="1" dirty="0" err="1"/>
                  <a:t>đây</a:t>
                </a:r>
                <a:r>
                  <a:rPr lang="en-US" i="1" dirty="0"/>
                  <a:t> </a:t>
                </a:r>
                <a:r>
                  <a:rPr lang="en-US" i="1" dirty="0" err="1"/>
                  <a:t>trên</a:t>
                </a:r>
                <a:r>
                  <a:rPr lang="en-US" i="1" dirty="0"/>
                  <a:t> </a:t>
                </a:r>
                <a:r>
                  <a:rPr lang="en-US" i="1" dirty="0" err="1"/>
                  <a:t>một</a:t>
                </a:r>
                <a:r>
                  <a:rPr lang="en-US" i="1" dirty="0"/>
                  <a:t> </a:t>
                </a:r>
                <a:r>
                  <a:rPr lang="en-US" i="1" dirty="0" err="1"/>
                  <a:t>phương</a:t>
                </a:r>
                <a:r>
                  <a:rPr lang="en-US" i="1" dirty="0"/>
                  <a:t> </a:t>
                </a:r>
                <a:r>
                  <a:rPr lang="en-US" i="1" dirty="0" err="1"/>
                  <a:t>trình</a:t>
                </a:r>
                <a:r>
                  <a:rPr lang="en-US" i="1" dirty="0"/>
                  <a:t> </a:t>
                </a:r>
                <a:r>
                  <a:rPr lang="en-US" i="1" dirty="0" err="1"/>
                  <a:t>mà</a:t>
                </a:r>
                <a:r>
                  <a:rPr lang="en-US" i="1" dirty="0"/>
                  <a:t> </a:t>
                </a:r>
                <a:r>
                  <a:rPr lang="en-US" i="1" dirty="0" err="1"/>
                  <a:t>không</a:t>
                </a:r>
                <a:r>
                  <a:rPr lang="en-US" i="1" dirty="0"/>
                  <a:t> </a:t>
                </a:r>
                <a:r>
                  <a:rPr lang="en-US" i="1" dirty="0" err="1"/>
                  <a:t>làm</a:t>
                </a:r>
                <a:r>
                  <a:rPr lang="en-US" i="1" dirty="0"/>
                  <a:t> </a:t>
                </a:r>
                <a:r>
                  <a:rPr lang="en-US" i="1" dirty="0" err="1"/>
                  <a:t>thay</a:t>
                </a:r>
                <a:r>
                  <a:rPr lang="en-US" i="1" dirty="0"/>
                  <a:t> </a:t>
                </a:r>
                <a:r>
                  <a:rPr lang="en-US" i="1" dirty="0" err="1"/>
                  <a:t>đổi</a:t>
                </a:r>
                <a:r>
                  <a:rPr lang="en-US" i="1" dirty="0"/>
                  <a:t> </a:t>
                </a:r>
                <a:r>
                  <a:rPr lang="en-US" i="1" dirty="0" err="1"/>
                  <a:t>điều</a:t>
                </a:r>
                <a:r>
                  <a:rPr lang="en-US" i="1" dirty="0"/>
                  <a:t> </a:t>
                </a:r>
                <a:r>
                  <a:rPr lang="en-US" i="1" dirty="0" err="1"/>
                  <a:t>kiện</a:t>
                </a:r>
                <a:r>
                  <a:rPr lang="en-US" i="1" dirty="0"/>
                  <a:t> </a:t>
                </a:r>
                <a:r>
                  <a:rPr lang="en-US" i="1" dirty="0" err="1"/>
                  <a:t>của</a:t>
                </a:r>
                <a:r>
                  <a:rPr lang="en-US" i="1" dirty="0"/>
                  <a:t> </a:t>
                </a:r>
                <a:r>
                  <a:rPr lang="en-US" i="1" dirty="0" err="1"/>
                  <a:t>nó</a:t>
                </a:r>
                <a:r>
                  <a:rPr lang="en-US" i="1" dirty="0"/>
                  <a:t> </a:t>
                </a:r>
                <a:r>
                  <a:rPr lang="en-US" i="1" dirty="0" err="1"/>
                  <a:t>thì</a:t>
                </a:r>
                <a:r>
                  <a:rPr lang="en-US" i="1" dirty="0"/>
                  <a:t> ta </a:t>
                </a:r>
                <a:r>
                  <a:rPr lang="en-US" i="1" dirty="0" err="1"/>
                  <a:t>được</a:t>
                </a:r>
                <a:r>
                  <a:rPr lang="en-US" i="1" dirty="0"/>
                  <a:t> </a:t>
                </a:r>
                <a:r>
                  <a:rPr lang="en-US" i="1" dirty="0" err="1"/>
                  <a:t>một</a:t>
                </a:r>
                <a:r>
                  <a:rPr lang="en-US" i="1" dirty="0"/>
                  <a:t> </a:t>
                </a:r>
                <a:r>
                  <a:rPr lang="en-US" i="1" dirty="0" err="1"/>
                  <a:t>phương</a:t>
                </a:r>
                <a:r>
                  <a:rPr lang="en-US" i="1" dirty="0"/>
                  <a:t> </a:t>
                </a:r>
                <a:r>
                  <a:rPr lang="en-US" i="1" dirty="0" err="1"/>
                  <a:t>trình</a:t>
                </a:r>
                <a:r>
                  <a:rPr lang="en-US" i="1" dirty="0"/>
                  <a:t> </a:t>
                </a:r>
                <a:r>
                  <a:rPr lang="en-US" i="1" dirty="0" err="1"/>
                  <a:t>mới</a:t>
                </a:r>
                <a:r>
                  <a:rPr lang="en-US" i="1" dirty="0"/>
                  <a:t> </a:t>
                </a:r>
                <a:r>
                  <a:rPr lang="en-US" i="1" dirty="0" err="1"/>
                  <a:t>tương</a:t>
                </a:r>
                <a:r>
                  <a:rPr lang="en-US" i="1" dirty="0"/>
                  <a:t> </a:t>
                </a:r>
                <a:r>
                  <a:rPr lang="en-US" i="1" dirty="0" err="1"/>
                  <a:t>đương</a:t>
                </a:r>
                <a:endParaRPr lang="en-US" dirty="0"/>
              </a:p>
              <a:p>
                <a:pPr marL="914400" lvl="0" indent="-457200" algn="just"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:r>
                  <a:rPr lang="en-US" i="1" dirty="0" err="1"/>
                  <a:t>Cộng</a:t>
                </a:r>
                <a:r>
                  <a:rPr lang="en-US" i="1" dirty="0"/>
                  <a:t> hay </a:t>
                </a:r>
                <a:r>
                  <a:rPr lang="en-US" i="1" dirty="0" err="1"/>
                  <a:t>trừ</a:t>
                </a:r>
                <a:r>
                  <a:rPr lang="en-US" i="1" dirty="0"/>
                  <a:t> </a:t>
                </a:r>
                <a:r>
                  <a:rPr lang="en-US" i="1" dirty="0" err="1"/>
                  <a:t>hai</a:t>
                </a:r>
                <a:r>
                  <a:rPr lang="en-US" i="1" dirty="0"/>
                  <a:t> </a:t>
                </a:r>
                <a:r>
                  <a:rPr lang="en-US" i="1" dirty="0" err="1"/>
                  <a:t>vế</a:t>
                </a:r>
                <a:r>
                  <a:rPr lang="en-US" i="1" dirty="0"/>
                  <a:t> </a:t>
                </a:r>
                <a:r>
                  <a:rPr lang="en-US" i="1" dirty="0" err="1"/>
                  <a:t>với</a:t>
                </a:r>
                <a:r>
                  <a:rPr lang="en-US" i="1" dirty="0"/>
                  <a:t> </a:t>
                </a:r>
                <a:r>
                  <a:rPr lang="en-US" i="1" dirty="0" err="1"/>
                  <a:t>cùng</a:t>
                </a:r>
                <a:r>
                  <a:rPr lang="en-US" i="1" dirty="0"/>
                  <a:t> </a:t>
                </a:r>
                <a:r>
                  <a:rPr lang="en-US" i="1" dirty="0" err="1"/>
                  <a:t>một</a:t>
                </a:r>
                <a:r>
                  <a:rPr lang="en-US" i="1" dirty="0"/>
                  <a:t> </a:t>
                </a:r>
                <a:r>
                  <a:rPr lang="en-US" i="1" dirty="0" err="1"/>
                  <a:t>số</a:t>
                </a:r>
                <a:r>
                  <a:rPr lang="en-US" i="1" dirty="0"/>
                  <a:t> </a:t>
                </a:r>
                <a:r>
                  <a:rPr lang="en-US" i="1" dirty="0" err="1"/>
                  <a:t>hoặc</a:t>
                </a:r>
                <a:r>
                  <a:rPr lang="en-US" i="1" dirty="0"/>
                  <a:t> </a:t>
                </a:r>
                <a:r>
                  <a:rPr lang="en-US" i="1" dirty="0" err="1"/>
                  <a:t>cùng</a:t>
                </a:r>
                <a:r>
                  <a:rPr lang="en-US" i="1" dirty="0"/>
                  <a:t> </a:t>
                </a:r>
                <a:r>
                  <a:rPr lang="en-US" i="1" dirty="0" err="1"/>
                  <a:t>một</a:t>
                </a:r>
                <a:r>
                  <a:rPr lang="en-US" i="1" dirty="0"/>
                  <a:t> </a:t>
                </a:r>
                <a:r>
                  <a:rPr lang="en-US" i="1" dirty="0" err="1"/>
                  <a:t>biểu</a:t>
                </a:r>
                <a:r>
                  <a:rPr lang="en-US" i="1" dirty="0"/>
                  <a:t> </a:t>
                </a:r>
                <a:r>
                  <a:rPr lang="en-US" i="1" dirty="0" err="1"/>
                  <a:t>thức</a:t>
                </a:r>
                <a:r>
                  <a:rPr lang="en-US" i="1" dirty="0"/>
                  <a:t>;</a:t>
                </a:r>
                <a:endParaRPr lang="en-US" dirty="0"/>
              </a:p>
              <a:p>
                <a:pPr marL="914400" lvl="0" indent="-457200" algn="just"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:r>
                  <a:rPr lang="en-US" i="1" dirty="0" err="1"/>
                  <a:t>Nhân</a:t>
                </a:r>
                <a:r>
                  <a:rPr lang="en-US" i="1" dirty="0"/>
                  <a:t> </a:t>
                </a:r>
                <a:r>
                  <a:rPr lang="en-US" i="1" dirty="0" err="1"/>
                  <a:t>hoặc</a:t>
                </a:r>
                <a:r>
                  <a:rPr lang="en-US" i="1" dirty="0"/>
                  <a:t> chia </a:t>
                </a:r>
                <a:r>
                  <a:rPr lang="en-US" i="1" dirty="0" err="1"/>
                  <a:t>hai</a:t>
                </a:r>
                <a:r>
                  <a:rPr lang="en-US" i="1" dirty="0"/>
                  <a:t> </a:t>
                </a:r>
                <a:r>
                  <a:rPr lang="en-US" i="1" dirty="0" err="1"/>
                  <a:t>vế</a:t>
                </a:r>
                <a:r>
                  <a:rPr lang="en-US" i="1" dirty="0"/>
                  <a:t> </a:t>
                </a:r>
                <a:r>
                  <a:rPr lang="en-US" i="1" dirty="0" err="1"/>
                  <a:t>với</a:t>
                </a:r>
                <a:r>
                  <a:rPr lang="en-US" i="1" dirty="0"/>
                  <a:t> </a:t>
                </a:r>
                <a:r>
                  <a:rPr lang="en-US" i="1" dirty="0" err="1"/>
                  <a:t>cùng</a:t>
                </a:r>
                <a:r>
                  <a:rPr lang="en-US" i="1" dirty="0"/>
                  <a:t> </a:t>
                </a:r>
                <a:r>
                  <a:rPr lang="en-US" i="1" dirty="0" err="1"/>
                  <a:t>một</a:t>
                </a:r>
                <a:r>
                  <a:rPr lang="en-US" i="1" dirty="0"/>
                  <a:t> </a:t>
                </a:r>
                <a:r>
                  <a:rPr lang="en-US" i="1" dirty="0" err="1"/>
                  <a:t>số</a:t>
                </a:r>
                <a:r>
                  <a:rPr lang="en-US" i="1" dirty="0"/>
                  <a:t> </a:t>
                </a:r>
                <a:r>
                  <a:rPr lang="en-US" i="1" dirty="0" err="1"/>
                  <a:t>khác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i="1" dirty="0" err="1"/>
                  <a:t>hoặc</a:t>
                </a:r>
                <a:r>
                  <a:rPr lang="en-US" i="1" dirty="0"/>
                  <a:t> </a:t>
                </a:r>
                <a:r>
                  <a:rPr lang="en-US" i="1" dirty="0" err="1"/>
                  <a:t>với</a:t>
                </a:r>
                <a:r>
                  <a:rPr lang="en-US" i="1" dirty="0"/>
                  <a:t> </a:t>
                </a:r>
                <a:r>
                  <a:rPr lang="en-US" i="1" dirty="0" err="1"/>
                  <a:t>cùng</a:t>
                </a:r>
                <a:r>
                  <a:rPr lang="en-US" i="1" dirty="0"/>
                  <a:t> </a:t>
                </a:r>
                <a:r>
                  <a:rPr lang="en-US" i="1" dirty="0" err="1"/>
                  <a:t>một</a:t>
                </a:r>
                <a:r>
                  <a:rPr lang="en-US" i="1" dirty="0"/>
                  <a:t> </a:t>
                </a:r>
                <a:r>
                  <a:rPr lang="en-US" i="1" dirty="0" err="1"/>
                  <a:t>biểu</a:t>
                </a:r>
                <a:r>
                  <a:rPr lang="en-US" i="1" dirty="0"/>
                  <a:t> </a:t>
                </a:r>
                <a:r>
                  <a:rPr lang="en-US" i="1" dirty="0" err="1"/>
                  <a:t>thức</a:t>
                </a:r>
                <a:r>
                  <a:rPr lang="en-US" i="1" dirty="0"/>
                  <a:t> </a:t>
                </a:r>
                <a:r>
                  <a:rPr lang="en-US" i="1" dirty="0" err="1"/>
                  <a:t>luôn</a:t>
                </a:r>
                <a:r>
                  <a:rPr lang="en-US" i="1" dirty="0"/>
                  <a:t> </a:t>
                </a:r>
                <a:r>
                  <a:rPr lang="en-US" i="1" dirty="0" err="1"/>
                  <a:t>có</a:t>
                </a:r>
                <a:r>
                  <a:rPr lang="en-US" i="1" dirty="0"/>
                  <a:t> </a:t>
                </a:r>
                <a:r>
                  <a:rPr lang="en-US" i="1" dirty="0" err="1"/>
                  <a:t>giá</a:t>
                </a:r>
                <a:r>
                  <a:rPr lang="en-US" i="1" dirty="0"/>
                  <a:t> </a:t>
                </a:r>
                <a:r>
                  <a:rPr lang="en-US" i="1" dirty="0" err="1"/>
                  <a:t>trị</a:t>
                </a:r>
                <a:r>
                  <a:rPr lang="en-US" i="1" dirty="0"/>
                  <a:t> </a:t>
                </a:r>
                <a:r>
                  <a:rPr lang="en-US" i="1" dirty="0" err="1"/>
                  <a:t>khác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0.</m:t>
                    </m:r>
                  </m:oMath>
                </a14:m>
                <a:endParaRPr lang="en-US" dirty="0"/>
              </a:p>
              <a:p>
                <a:pPr marL="457200" algn="just">
                  <a:buClr>
                    <a:srgbClr val="FF0000"/>
                  </a:buClr>
                </a:pP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</a:t>
                </a:r>
                <a:r>
                  <a:rPr lang="en-US" b="1" i="1" dirty="0" err="1"/>
                  <a:t>Chú</a:t>
                </a:r>
                <a:r>
                  <a:rPr lang="en-US" b="1" i="1" dirty="0"/>
                  <a:t> ý:</a:t>
                </a:r>
                <a:r>
                  <a:rPr lang="en-US" i="1" dirty="0"/>
                  <a:t> </a:t>
                </a:r>
                <a:r>
                  <a:rPr lang="en-US" i="1" dirty="0" err="1"/>
                  <a:t>Chuyển</a:t>
                </a:r>
                <a:r>
                  <a:rPr lang="en-US" i="1" dirty="0"/>
                  <a:t> </a:t>
                </a:r>
                <a:r>
                  <a:rPr lang="en-US" i="1" dirty="0" err="1"/>
                  <a:t>vế</a:t>
                </a:r>
                <a:r>
                  <a:rPr lang="en-US" i="1" dirty="0"/>
                  <a:t> </a:t>
                </a:r>
                <a:r>
                  <a:rPr lang="en-US" i="1" dirty="0" err="1"/>
                  <a:t>và</a:t>
                </a:r>
                <a:r>
                  <a:rPr lang="en-US" i="1" dirty="0"/>
                  <a:t> </a:t>
                </a:r>
                <a:r>
                  <a:rPr lang="en-US" i="1" dirty="0" err="1"/>
                  <a:t>đổi</a:t>
                </a:r>
                <a:r>
                  <a:rPr lang="en-US" i="1" dirty="0"/>
                  <a:t> </a:t>
                </a:r>
                <a:r>
                  <a:rPr lang="en-US" i="1" dirty="0" err="1"/>
                  <a:t>dấu</a:t>
                </a:r>
                <a:r>
                  <a:rPr lang="en-US" i="1" dirty="0"/>
                  <a:t> </a:t>
                </a:r>
                <a:r>
                  <a:rPr lang="en-US" i="1" dirty="0" err="1"/>
                  <a:t>một</a:t>
                </a:r>
                <a:r>
                  <a:rPr lang="en-US" i="1" dirty="0"/>
                  <a:t> </a:t>
                </a:r>
                <a:r>
                  <a:rPr lang="en-US" i="1" dirty="0" err="1"/>
                  <a:t>biểu</a:t>
                </a:r>
                <a:r>
                  <a:rPr lang="en-US" i="1" dirty="0"/>
                  <a:t> </a:t>
                </a:r>
                <a:r>
                  <a:rPr lang="en-US" i="1" dirty="0" err="1"/>
                  <a:t>thức</a:t>
                </a:r>
                <a:r>
                  <a:rPr lang="en-US" i="1" dirty="0"/>
                  <a:t> </a:t>
                </a:r>
                <a:r>
                  <a:rPr lang="en-US" i="1" dirty="0" err="1"/>
                  <a:t>thực</a:t>
                </a:r>
                <a:r>
                  <a:rPr lang="en-US" i="1" dirty="0"/>
                  <a:t> </a:t>
                </a:r>
                <a:r>
                  <a:rPr lang="en-US" i="1" dirty="0" err="1"/>
                  <a:t>chất</a:t>
                </a:r>
                <a:r>
                  <a:rPr lang="en-US" i="1" dirty="0"/>
                  <a:t> </a:t>
                </a:r>
                <a:r>
                  <a:rPr lang="en-US" i="1" dirty="0" err="1"/>
                  <a:t>là</a:t>
                </a:r>
                <a:r>
                  <a:rPr lang="en-US" i="1" dirty="0"/>
                  <a:t> </a:t>
                </a:r>
                <a:r>
                  <a:rPr lang="en-US" i="1" dirty="0" err="1"/>
                  <a:t>thực</a:t>
                </a:r>
                <a:r>
                  <a:rPr lang="en-US" i="1" dirty="0"/>
                  <a:t> </a:t>
                </a:r>
                <a:r>
                  <a:rPr lang="en-US" i="1" dirty="0" err="1"/>
                  <a:t>hiện</a:t>
                </a:r>
                <a:r>
                  <a:rPr lang="en-US" i="1" dirty="0"/>
                  <a:t> </a:t>
                </a:r>
                <a:r>
                  <a:rPr lang="en-US" i="1" dirty="0" err="1"/>
                  <a:t>phép</a:t>
                </a:r>
                <a:r>
                  <a:rPr lang="en-US" i="1" dirty="0"/>
                  <a:t> </a:t>
                </a:r>
                <a:r>
                  <a:rPr lang="en-US" i="1" dirty="0" err="1"/>
                  <a:t>cộng</a:t>
                </a:r>
                <a:r>
                  <a:rPr lang="en-US" i="1" dirty="0"/>
                  <a:t> hay </a:t>
                </a:r>
                <a:r>
                  <a:rPr lang="en-US" i="1" dirty="0" err="1"/>
                  <a:t>trừ</a:t>
                </a:r>
                <a:r>
                  <a:rPr lang="en-US" i="1" dirty="0"/>
                  <a:t> </a:t>
                </a:r>
                <a:r>
                  <a:rPr lang="en-US" i="1" dirty="0" err="1"/>
                  <a:t>hai</a:t>
                </a:r>
                <a:r>
                  <a:rPr lang="en-US" i="1" dirty="0"/>
                  <a:t> </a:t>
                </a:r>
                <a:r>
                  <a:rPr lang="en-US" i="1" dirty="0" err="1"/>
                  <a:t>vế</a:t>
                </a:r>
                <a:r>
                  <a:rPr lang="en-US" i="1" dirty="0"/>
                  <a:t> </a:t>
                </a:r>
                <a:r>
                  <a:rPr lang="en-US" i="1" dirty="0" err="1"/>
                  <a:t>với</a:t>
                </a:r>
                <a:r>
                  <a:rPr lang="en-US" i="1" dirty="0"/>
                  <a:t> </a:t>
                </a:r>
                <a:r>
                  <a:rPr lang="en-US" i="1" dirty="0" err="1"/>
                  <a:t>biểu</a:t>
                </a:r>
                <a:r>
                  <a:rPr lang="en-US" i="1" dirty="0"/>
                  <a:t> </a:t>
                </a:r>
                <a:r>
                  <a:rPr lang="en-US" i="1" dirty="0" err="1"/>
                  <a:t>thức</a:t>
                </a:r>
                <a:r>
                  <a:rPr lang="en-US" i="1" dirty="0"/>
                  <a:t> </a:t>
                </a:r>
                <a:r>
                  <a:rPr lang="en-US" i="1" dirty="0" err="1"/>
                  <a:t>đó</a:t>
                </a:r>
                <a:r>
                  <a:rPr lang="en-US" i="1" dirty="0"/>
                  <a:t>.</a:t>
                </a: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65" y="942048"/>
                <a:ext cx="11980470" cy="5702174"/>
              </a:xfrm>
              <a:prstGeom prst="rect">
                <a:avLst/>
              </a:prstGeom>
              <a:blipFill>
                <a:blip r:embed="rId5"/>
                <a:stretch>
                  <a:fillRect l="-1118" t="-2988" r="-111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exagon 26">
            <a:extLst>
              <a:ext uri="{FF2B5EF4-FFF2-40B4-BE49-F238E27FC236}">
                <a16:creationId xmlns:a16="http://schemas.microsoft.com/office/drawing/2014/main" xmlns="" id="{AB04DE66-5D36-41C8-A33A-BA8DFFAE82BD}"/>
              </a:ext>
            </a:extLst>
          </p:cNvPr>
          <p:cNvSpPr/>
          <p:nvPr/>
        </p:nvSpPr>
        <p:spPr bwMode="auto">
          <a:xfrm>
            <a:off x="3907943" y="144212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0000C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FFFF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sp>
        <p:nvSpPr>
          <p:cNvPr id="23" name="Hexagon 26">
            <a:extLst>
              <a:ext uri="{FF2B5EF4-FFF2-40B4-BE49-F238E27FC236}">
                <a16:creationId xmlns:a16="http://schemas.microsoft.com/office/drawing/2014/main" xmlns="" id="{3621B152-EEB5-44E5-BCD6-785C545CA576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</p:spTree>
    <p:extLst>
      <p:ext uri="{BB962C8B-B14F-4D97-AF65-F5344CB8AC3E}">
        <p14:creationId xmlns:p14="http://schemas.microsoft.com/office/powerpoint/2010/main" val="26954246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C84E253-DD8C-4DCB-B10A-1227241E0B4D}"/>
              </a:ext>
            </a:extLst>
          </p:cNvPr>
          <p:cNvGrpSpPr/>
          <p:nvPr/>
        </p:nvGrpSpPr>
        <p:grpSpPr>
          <a:xfrm>
            <a:off x="3159229" y="128036"/>
            <a:ext cx="5972035" cy="5167840"/>
            <a:chOff x="2043534" y="1706989"/>
            <a:chExt cx="5972035" cy="516784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xmlns="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xmlns="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20373" y="1736698"/>
                <a:ext cx="59503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xmlns="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765" y="942048"/>
                <a:ext cx="11980470" cy="5702174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>
                    <a:solidFill>
                      <a:srgbClr val="FF0000"/>
                    </a:solidFill>
                    <a:sym typeface="Wingdings 2" panose="05020102010507070707" pitchFamily="18" charset="2"/>
                  </a:rPr>
                  <a:t>. </a:t>
                </a:r>
                <a:r>
                  <a:rPr lang="en-US" b="1" i="1">
                    <a:solidFill>
                      <a:srgbClr val="FF0000"/>
                    </a:solidFill>
                  </a:rPr>
                  <a:t>Phương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trình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hệ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quả</a:t>
                </a:r>
                <a:endParaRPr lang="en-US" i="1" dirty="0">
                  <a:solidFill>
                    <a:srgbClr val="FF0000"/>
                  </a:solidFill>
                </a:endParaRPr>
              </a:p>
              <a:p>
                <a:pPr marL="457200" lvl="0" indent="-457200" algn="just">
                  <a:buClr>
                    <a:srgbClr val="FF0000"/>
                  </a:buClr>
                  <a:buFont typeface="Chu Van An" panose="02020603050405020304" pitchFamily="18" charset="0"/>
                  <a:buChar char="●"/>
                </a:pPr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đều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="1" dirty="0" err="1"/>
                  <a:t>phương</a:t>
                </a:r>
                <a:r>
                  <a:rPr lang="en-US" b="1" dirty="0"/>
                  <a:t> </a:t>
                </a:r>
                <a:r>
                  <a:rPr lang="en-US" b="1" dirty="0" err="1"/>
                  <a:t>trình</a:t>
                </a:r>
                <a:r>
                  <a:rPr lang="en-US" b="1" dirty="0"/>
                  <a:t> </a:t>
                </a:r>
                <a:r>
                  <a:rPr lang="en-US" b="1" dirty="0" err="1"/>
                  <a:t>hệ</a:t>
                </a:r>
                <a:r>
                  <a:rPr lang="en-US" b="1" dirty="0"/>
                  <a:t> </a:t>
                </a:r>
                <a:r>
                  <a:rPr lang="en-US" b="1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457200" lvl="0" indent="-457200" algn="just">
                  <a:buClr>
                    <a:srgbClr val="FF0000"/>
                  </a:buClr>
                  <a:buFont typeface="Chu Van An" panose="02020603050405020304" pitchFamily="18" charset="0"/>
                  <a:buChar char="●"/>
                </a:pPr>
                <a:r>
                  <a:rPr lang="en-US" dirty="0"/>
                  <a:t>Ta </a:t>
                </a: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457200" lvl="0" indent="-457200" algn="just">
                  <a:buClr>
                    <a:srgbClr val="FF0000"/>
                  </a:buClr>
                  <a:buFont typeface="Chu Van An" panose="02020603050405020304" pitchFamily="18" charset="0"/>
                  <a:buChar char="●"/>
                </a:pP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thêm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ban </a:t>
                </a:r>
                <a:r>
                  <a:rPr lang="en-US" dirty="0" err="1"/>
                  <a:t>đầu</a:t>
                </a:r>
                <a:r>
                  <a:rPr lang="en-US" dirty="0"/>
                  <a:t>. Ta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="1" dirty="0" err="1"/>
                  <a:t>nghiệm</a:t>
                </a:r>
                <a:r>
                  <a:rPr lang="en-US" b="1" dirty="0"/>
                  <a:t> </a:t>
                </a:r>
                <a:r>
                  <a:rPr lang="en-US" b="1" dirty="0" err="1"/>
                  <a:t>ngoại</a:t>
                </a:r>
                <a:r>
                  <a:rPr lang="en-US" b="1" dirty="0"/>
                  <a:t> </a:t>
                </a:r>
                <a:r>
                  <a:rPr lang="en-US" b="1" dirty="0" err="1"/>
                  <a:t>lai</a:t>
                </a:r>
                <a:r>
                  <a:rPr lang="en-US" dirty="0"/>
                  <a:t>.</a:t>
                </a:r>
              </a:p>
              <a:p>
                <a:pPr marL="457200" indent="-457200" algn="just">
                  <a:buClr>
                    <a:srgbClr val="FF0000"/>
                  </a:buClr>
                  <a:buFont typeface="Chu Van An" panose="02020603050405020304" pitchFamily="18" charset="0"/>
                  <a:buChar char="●"/>
                </a:pP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giải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,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lúc</a:t>
                </a:r>
                <a:r>
                  <a:rPr lang="en-US" dirty="0"/>
                  <a:t> </a:t>
                </a:r>
                <a:r>
                  <a:rPr lang="en-US" dirty="0" err="1"/>
                  <a:t>nào</a:t>
                </a:r>
                <a:r>
                  <a:rPr lang="en-US" dirty="0"/>
                  <a:t> ta </a:t>
                </a:r>
                <a:r>
                  <a:rPr lang="en-US" dirty="0" err="1"/>
                  <a:t>cũng</a:t>
                </a:r>
                <a:r>
                  <a:rPr lang="en-US" dirty="0"/>
                  <a:t> </a:t>
                </a:r>
                <a:r>
                  <a:rPr lang="en-US" dirty="0" err="1"/>
                  <a:t>áp</a:t>
                </a:r>
                <a:r>
                  <a:rPr lang="en-US" dirty="0"/>
                  <a:t> </a:t>
                </a:r>
                <a:r>
                  <a:rPr lang="en-US" dirty="0" err="1"/>
                  <a:t>dụng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phép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đổi</a:t>
                </a:r>
                <a:r>
                  <a:rPr lang="en-US" dirty="0"/>
                  <a:t> </a:t>
                </a:r>
                <a:r>
                  <a:rPr lang="en-US" dirty="0" err="1"/>
                  <a:t>tương</a:t>
                </a:r>
                <a:r>
                  <a:rPr lang="en-US" dirty="0"/>
                  <a:t> </a:t>
                </a:r>
                <a:r>
                  <a:rPr lang="en-US" dirty="0" err="1"/>
                  <a:t>đương</a:t>
                </a:r>
                <a:r>
                  <a:rPr lang="en-US" dirty="0"/>
                  <a:t>.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nhiều</a:t>
                </a:r>
                <a:r>
                  <a:rPr lang="en-US" dirty="0"/>
                  <a:t> </a:t>
                </a:r>
                <a:r>
                  <a:rPr lang="en-US" dirty="0" err="1"/>
                  <a:t>trường</a:t>
                </a:r>
                <a:r>
                  <a:rPr lang="en-US" dirty="0"/>
                  <a:t> </a:t>
                </a:r>
                <a:r>
                  <a:rPr lang="en-US" dirty="0" err="1"/>
                  <a:t>hợp</a:t>
                </a:r>
                <a:r>
                  <a:rPr lang="en-US" dirty="0"/>
                  <a:t> ta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thực</a:t>
                </a:r>
                <a:r>
                  <a:rPr lang="en-US" dirty="0"/>
                  <a:t> </a:t>
                </a:r>
                <a:r>
                  <a:rPr lang="en-US" dirty="0" err="1"/>
                  <a:t>hiện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phép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đổi</a:t>
                </a:r>
                <a:r>
                  <a:rPr lang="en-US" dirty="0"/>
                  <a:t> </a:t>
                </a:r>
                <a:r>
                  <a:rPr lang="en-US" dirty="0" err="1"/>
                  <a:t>đưa</a:t>
                </a:r>
                <a:r>
                  <a:rPr lang="en-US" dirty="0"/>
                  <a:t> </a:t>
                </a:r>
                <a:r>
                  <a:rPr lang="en-US" dirty="0" err="1"/>
                  <a:t>tới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, </a:t>
                </a:r>
                <a:r>
                  <a:rPr lang="en-US" dirty="0" err="1"/>
                  <a:t>chẳng</a:t>
                </a:r>
                <a:r>
                  <a:rPr lang="en-US" dirty="0"/>
                  <a:t> </a:t>
                </a:r>
                <a:r>
                  <a:rPr lang="en-US" dirty="0" err="1"/>
                  <a:t>hạn</a:t>
                </a:r>
                <a:r>
                  <a:rPr lang="en-US" dirty="0"/>
                  <a:t> </a:t>
                </a:r>
                <a:r>
                  <a:rPr lang="en-US" dirty="0" err="1"/>
                  <a:t>bình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vế</a:t>
                </a:r>
                <a:r>
                  <a:rPr lang="en-US" dirty="0"/>
                  <a:t>, </a:t>
                </a:r>
                <a:r>
                  <a:rPr lang="en-US" dirty="0" err="1"/>
                  <a:t>nhân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vế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đa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. </a:t>
                </a:r>
                <a:r>
                  <a:rPr lang="en-US" dirty="0" err="1"/>
                  <a:t>Lúc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ngoại</a:t>
                </a:r>
                <a:r>
                  <a:rPr lang="en-US" dirty="0"/>
                  <a:t> </a:t>
                </a:r>
                <a:r>
                  <a:rPr lang="en-US" dirty="0" err="1"/>
                  <a:t>lai</a:t>
                </a:r>
                <a:r>
                  <a:rPr lang="en-US" dirty="0"/>
                  <a:t>, ta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thử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.</a:t>
                </a:r>
                <a:endParaRPr lang="en-US" i="1" dirty="0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65" y="942048"/>
                <a:ext cx="11980470" cy="5702174"/>
              </a:xfrm>
              <a:prstGeom prst="rect">
                <a:avLst/>
              </a:prstGeom>
              <a:blipFill>
                <a:blip r:embed="rId5"/>
                <a:stretch>
                  <a:fillRect l="-1118" t="-2028" r="-1118" b="-42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exagon 26">
            <a:extLst>
              <a:ext uri="{FF2B5EF4-FFF2-40B4-BE49-F238E27FC236}">
                <a16:creationId xmlns:a16="http://schemas.microsoft.com/office/drawing/2014/main" xmlns="" id="{AB04DE66-5D36-41C8-A33A-BA8DFFAE82BD}"/>
              </a:ext>
            </a:extLst>
          </p:cNvPr>
          <p:cNvSpPr/>
          <p:nvPr/>
        </p:nvSpPr>
        <p:spPr bwMode="auto">
          <a:xfrm>
            <a:off x="3907943" y="144212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0000C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FFFF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sp>
        <p:nvSpPr>
          <p:cNvPr id="23" name="Hexagon 26">
            <a:extLst>
              <a:ext uri="{FF2B5EF4-FFF2-40B4-BE49-F238E27FC236}">
                <a16:creationId xmlns:a16="http://schemas.microsoft.com/office/drawing/2014/main" xmlns="" id="{3621B152-EEB5-44E5-BCD6-785C545CA576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</p:spTree>
    <p:extLst>
      <p:ext uri="{BB962C8B-B14F-4D97-AF65-F5344CB8AC3E}">
        <p14:creationId xmlns:p14="http://schemas.microsoft.com/office/powerpoint/2010/main" val="36776031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CF46B5-7D20-415B-98D6-CFFB006B8506}"/>
              </a:ext>
            </a:extLst>
          </p:cNvPr>
          <p:cNvGrpSpPr/>
          <p:nvPr/>
        </p:nvGrpSpPr>
        <p:grpSpPr>
          <a:xfrm>
            <a:off x="3159229" y="128036"/>
            <a:ext cx="738457" cy="685800"/>
            <a:chOff x="2043534" y="1706989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xmlns="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43534" y="1706989"/>
              <a:ext cx="738457" cy="685800"/>
            </a:xfrm>
            <a:prstGeom prst="diamond">
              <a:avLst/>
            </a:prstGeom>
            <a:solidFill>
              <a:srgbClr val="0000CC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xmlns="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15244" y="1793218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⓶</a:t>
              </a:r>
              <a:endParaRPr lang="en-US" altLang="vi-VN" sz="3200" b="1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402" y="1075355"/>
                <a:ext cx="11905405" cy="3519831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FC000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30438" indent="-2230438" algn="just"/>
                <a:r>
                  <a:rPr lang="en-US" b="1" dirty="0">
                    <a:solidFill>
                      <a:srgbClr val="FF0000"/>
                    </a:solidFill>
                  </a:rPr>
                  <a:t>①</a:t>
                </a:r>
                <a:r>
                  <a:rPr lang="en-US" dirty="0">
                    <a:solidFill>
                      <a:srgbClr val="FF0000"/>
                    </a:solidFill>
                  </a:rPr>
                  <a:t>. </a:t>
                </a:r>
                <a:r>
                  <a:rPr lang="en-US" b="1" dirty="0" err="1">
                    <a:solidFill>
                      <a:srgbClr val="0000CC"/>
                    </a:solidFill>
                  </a:rPr>
                  <a:t>Dạng</a:t>
                </a:r>
                <a:r>
                  <a:rPr lang="en-US" b="1" dirty="0">
                    <a:solidFill>
                      <a:srgbClr val="0000CC"/>
                    </a:solidFill>
                  </a:rPr>
                  <a:t> 1</a:t>
                </a:r>
                <a:r>
                  <a:rPr lang="en-US" b="1" dirty="0">
                    <a:solidFill>
                      <a:srgbClr val="FF0000"/>
                    </a:solidFill>
                  </a:rPr>
                  <a:t>: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Tìm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điều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kiện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xác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định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của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phương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trình</a:t>
                </a:r>
                <a:endParaRPr lang="en-US" b="1" i="1" dirty="0">
                  <a:solidFill>
                    <a:srgbClr val="FF0000"/>
                  </a:solidFill>
                </a:endParaRPr>
              </a:p>
              <a:p>
                <a:pPr lvl="0"/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</a:t>
                </a:r>
                <a:r>
                  <a:rPr lang="en-US" b="1" i="1" dirty="0" err="1">
                    <a:solidFill>
                      <a:srgbClr val="002060"/>
                    </a:solidFill>
                  </a:rPr>
                  <a:t>Phương</a:t>
                </a:r>
                <a:r>
                  <a:rPr lang="en-US" b="1" i="1" dirty="0">
                    <a:solidFill>
                      <a:srgbClr val="00206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002060"/>
                    </a:solidFill>
                  </a:rPr>
                  <a:t>pháp</a:t>
                </a:r>
                <a:r>
                  <a:rPr lang="en-US" b="1" i="1" dirty="0">
                    <a:solidFill>
                      <a:srgbClr val="002060"/>
                    </a:solidFill>
                  </a:rPr>
                  <a:t>:</a:t>
                </a:r>
              </a:p>
              <a:p>
                <a:pPr marL="914400" lvl="0" indent="-457200">
                  <a:buClr>
                    <a:srgbClr val="FF0000"/>
                  </a:buClr>
                  <a:buFont typeface="Chu Van An" panose="02020603050405020304" pitchFamily="18" charset="0"/>
                  <a:buChar char="●"/>
                </a:pPr>
                <a:r>
                  <a:rPr lang="en-US" b="1" i="1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rad>
                  </m:oMath>
                </a14:m>
                <a:r>
                  <a:rPr lang="nl-NL" dirty="0"/>
                  <a:t> xác định là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l-NL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nl-NL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marL="914400" lvl="0" indent="-457200">
                  <a:buClr>
                    <a:srgbClr val="FF0000"/>
                  </a:buClr>
                  <a:buFont typeface="Chu Van An" panose="02020603050405020304" pitchFamily="18" charset="0"/>
                  <a:buChar char="●"/>
                </a:pPr>
                <a:r>
                  <a:rPr lang="nl-NL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nl-NL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nl-NL" dirty="0"/>
                  <a:t> xác định là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l-NL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nl-NL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marL="914400" lvl="0" indent="-457200">
                  <a:buClr>
                    <a:srgbClr val="FF0000"/>
                  </a:buClr>
                  <a:buFont typeface="Chu Van An" panose="02020603050405020304" pitchFamily="18" charset="0"/>
                  <a:buChar char="●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nl-NL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nl-NL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rad>
                      </m:den>
                    </m:f>
                  </m:oMath>
                </a14:m>
                <a:r>
                  <a:rPr lang="nl-NL" dirty="0"/>
                  <a:t> xác định là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l-NL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nl-NL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marL="2230438" indent="-2230438" algn="just"/>
                <a:endParaRPr lang="en-US" dirty="0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02" y="1075355"/>
                <a:ext cx="11905405" cy="3519831"/>
              </a:xfrm>
              <a:prstGeom prst="rect">
                <a:avLst/>
              </a:prstGeom>
              <a:blipFill>
                <a:blip r:embed="rId5"/>
                <a:stretch>
                  <a:fillRect l="-1228" t="-3621"/>
                </a:stretch>
              </a:blipFill>
              <a:ln>
                <a:solidFill>
                  <a:srgbClr val="FFC00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exagon 26">
            <a:extLst>
              <a:ext uri="{FF2B5EF4-FFF2-40B4-BE49-F238E27FC236}">
                <a16:creationId xmlns:a16="http://schemas.microsoft.com/office/drawing/2014/main" xmlns="" id="{2234FC93-A48D-4E03-B1C7-AC1F300FA118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</p:spTree>
    <p:extLst>
      <p:ext uri="{BB962C8B-B14F-4D97-AF65-F5344CB8AC3E}">
        <p14:creationId xmlns:p14="http://schemas.microsoft.com/office/powerpoint/2010/main" val="35588979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xmlns="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xmlns="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xmlns="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xmlns="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402" y="920353"/>
                <a:ext cx="11951976" cy="2508647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</a:t>
                </a:r>
                <a:r>
                  <a:rPr lang="en-US" b="1" dirty="0">
                    <a:solidFill>
                      <a:srgbClr val="FF0000"/>
                    </a:solidFill>
                  </a:rPr>
                  <a:t>.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kiện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nl-NL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nl-N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endParaRPr lang="en-US" dirty="0"/>
              </a:p>
              <a:p>
                <a:r>
                  <a:rPr lang="en-US" b="1" dirty="0"/>
                  <a:t>		A.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≠−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.		</a:t>
                </a:r>
                <a:r>
                  <a:rPr lang="en-US" b="1" dirty="0"/>
                  <a:t>B.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2.</m:t>
                    </m:r>
                  </m:oMath>
                </a14:m>
                <a:r>
                  <a:rPr lang="en-US" dirty="0"/>
                  <a:t>	</a:t>
                </a:r>
              </a:p>
              <a:p>
                <a:r>
                  <a:rPr lang="en-US" b="1" dirty="0"/>
                  <a:t>		C.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			</a:t>
                </a:r>
                <a:r>
                  <a:rPr lang="en-US" b="1" dirty="0"/>
                  <a:t>D.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02" y="920353"/>
                <a:ext cx="11951976" cy="2508647"/>
              </a:xfrm>
              <a:prstGeom prst="rect">
                <a:avLst/>
              </a:prstGeom>
              <a:blipFill>
                <a:blip r:embed="rId5"/>
                <a:stretch>
                  <a:fillRect l="-1223" t="-725" b="-3382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xmlns="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6822" y="3498984"/>
                <a:ext cx="11938556" cy="3207133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.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: </a:t>
                </a:r>
              </a:p>
              <a:p>
                <a:pPr indent="457200"/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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kiện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endParaRPr lang="en-US" dirty="0"/>
              </a:p>
              <a:p>
                <a:pPr indent="914400"/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NL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>
                        <a:latin typeface="Cambria Math" panose="02040503050406030204" pitchFamily="18" charset="0"/>
                      </a:rPr>
                      <m:t>4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nl-NL">
                        <a:latin typeface="Cambria Math" panose="02040503050406030204" pitchFamily="18" charset="0"/>
                      </a:rPr>
                      <m:t>0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NL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nl-NL">
                        <a:latin typeface="Cambria Math" panose="02040503050406030204" pitchFamily="18" charset="0"/>
                      </a:rPr>
                      <m:t>4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nl-NL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≠−</m:t>
                              </m:r>
                              <m:r>
                                <a:rPr lang="nl-NL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indent="969963"/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 </a:t>
                </a:r>
                <a:r>
                  <a:rPr lang="en-US" b="1" dirty="0" err="1"/>
                  <a:t>Chọn</a:t>
                </a:r>
                <a:r>
                  <a:rPr lang="en-US" b="1" dirty="0"/>
                  <a:t> A</a:t>
                </a:r>
                <a:endParaRPr lang="en-US" dirty="0"/>
              </a:p>
              <a:p>
                <a:pPr lvl="0"/>
                <a:endParaRPr lang="en-US" dirty="0"/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22" y="3498984"/>
                <a:ext cx="11938556" cy="3207133"/>
              </a:xfrm>
              <a:prstGeom prst="rect">
                <a:avLst/>
              </a:prstGeom>
              <a:blipFill>
                <a:blip r:embed="rId6"/>
                <a:stretch>
                  <a:fillRect l="-1276" t="-3977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xmlns="" id="{B115D1D0-0856-44C3-9772-421F7E3019E3}"/>
              </a:ext>
            </a:extLst>
          </p:cNvPr>
          <p:cNvSpPr/>
          <p:nvPr/>
        </p:nvSpPr>
        <p:spPr>
          <a:xfrm>
            <a:off x="1976744" y="1932223"/>
            <a:ext cx="603482" cy="56803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99185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xmlns="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xmlns="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xmlns="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xmlns="" id="{83E7C4D7-F4C4-4F6C-87A6-8260675AB9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7679" y="925633"/>
                <a:ext cx="11951976" cy="2285843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538288" indent="-1538288"/>
                <a:r>
                  <a:rPr lang="en-US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</a:t>
                </a:r>
                <a:r>
                  <a:rPr lang="en-US" b="1" dirty="0">
                    <a:solidFill>
                      <a:srgbClr val="FF0000"/>
                    </a:solidFill>
                  </a:rPr>
                  <a:t>.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kiện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nl-NL">
                        <a:latin typeface="Cambria Math" panose="02040503050406030204" pitchFamily="18" charset="0"/>
                      </a:rPr>
                      <m:t>1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nl-NL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nl-NL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endParaRPr lang="en-US" dirty="0"/>
              </a:p>
              <a:p>
                <a:r>
                  <a:rPr lang="en-US" b="1" dirty="0"/>
                  <a:t>		A.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.		</a:t>
                </a:r>
                <a:r>
                  <a:rPr lang="en-US" b="1" dirty="0"/>
                  <a:t>B.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.	</a:t>
                </a:r>
              </a:p>
              <a:p>
                <a:r>
                  <a:rPr lang="en-US" b="1" dirty="0"/>
                  <a:t>		C.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.			</a:t>
                </a:r>
                <a:r>
                  <a:rPr lang="en-US" b="1" dirty="0"/>
                  <a:t>D.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3E7C4D7-F4C4-4F6C-87A6-8260675AB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79" y="925633"/>
                <a:ext cx="11951976" cy="2285843"/>
              </a:xfrm>
              <a:prstGeom prst="rect">
                <a:avLst/>
              </a:prstGeom>
              <a:blipFill>
                <a:blip r:embed="rId5"/>
                <a:stretch>
                  <a:fillRect l="-1223" t="-3714" b="-2122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xmlns="" id="{0CCF8AB6-AFDC-49F5-9E48-38F7352170C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1099" y="3296251"/>
                <a:ext cx="11938556" cy="2830850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.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: </a:t>
                </a:r>
              </a:p>
              <a:p>
                <a:pPr indent="457200"/>
                <a:r>
                  <a:rPr lang="nl-NL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</a:t>
                </a:r>
                <a:r>
                  <a:rPr lang="nl-NL" dirty="0">
                    <a:sym typeface="Wingdings" panose="05000000000000000000" pitchFamily="2" charset="2"/>
                  </a:rPr>
                  <a:t> </a:t>
                </a:r>
                <a:r>
                  <a:rPr lang="nl-NL" dirty="0"/>
                  <a:t>Điều kiện xác định của phương trình là</a:t>
                </a:r>
              </a:p>
              <a:p>
                <a:pPr indent="914400"/>
                <a:r>
                  <a:rPr lang="nl-NL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nl-NL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nl-NL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nl-NL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nl-NL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nl-NL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nl-NL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nl-NL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nl-NL">
                        <a:latin typeface="Cambria Math" panose="02040503050406030204" pitchFamily="18" charset="0"/>
                      </a:rPr>
                      <m:t>2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nl-NL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:pPr indent="969963"/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 </a:t>
                </a:r>
                <a:r>
                  <a:rPr lang="en-US" b="1" dirty="0" err="1"/>
                  <a:t>Chọn</a:t>
                </a:r>
                <a:r>
                  <a:rPr lang="en-US" b="1" dirty="0"/>
                  <a:t> B</a:t>
                </a:r>
                <a:endParaRPr lang="en-US" dirty="0"/>
              </a:p>
              <a:p>
                <a:pPr lvl="0"/>
                <a:endParaRPr lang="en-US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0CCF8AB6-AFDC-49F5-9E48-38F735217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99" y="3296251"/>
                <a:ext cx="11938556" cy="2830850"/>
              </a:xfrm>
              <a:prstGeom prst="rect">
                <a:avLst/>
              </a:prstGeom>
              <a:blipFill>
                <a:blip r:embed="rId6"/>
                <a:stretch>
                  <a:fillRect l="-1224" t="-4506" b="-4721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xmlns="" id="{547286A3-B93A-4314-9D5B-24758C120090}"/>
              </a:ext>
            </a:extLst>
          </p:cNvPr>
          <p:cNvSpPr/>
          <p:nvPr/>
        </p:nvSpPr>
        <p:spPr>
          <a:xfrm>
            <a:off x="5625671" y="1938170"/>
            <a:ext cx="603482" cy="56803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18253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xmlns="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xmlns="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xmlns="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xmlns="" id="{83E7C4D7-F4C4-4F6C-87A6-8260675AB9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0969" y="872558"/>
                <a:ext cx="11951976" cy="2541814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538288" indent="-1538288"/>
                <a:r>
                  <a:rPr lang="en-US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</a:t>
                </a:r>
                <a:r>
                  <a:rPr lang="en-US" b="1" dirty="0">
                    <a:solidFill>
                      <a:srgbClr val="FF0000"/>
                    </a:solidFill>
                  </a:rPr>
                  <a:t>.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kiện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</a:p>
              <a:p>
                <a:pPr marL="1538288" indent="-1538288"/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nl-NL">
                        <a:latin typeface="Cambria Math" panose="02040503050406030204" pitchFamily="18" charset="0"/>
                      </a:rPr>
                      <m:t>1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nl-NL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nl-NL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nl-NL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endParaRPr lang="en-US" dirty="0"/>
              </a:p>
              <a:p>
                <a:r>
                  <a:rPr lang="en-US" b="1" dirty="0"/>
                  <a:t>		A.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.		</a:t>
                </a:r>
                <a:r>
                  <a:rPr lang="en-US" b="1" dirty="0"/>
                  <a:t>B.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.	</a:t>
                </a:r>
              </a:p>
              <a:p>
                <a:r>
                  <a:rPr lang="en-US" b="1" dirty="0"/>
                  <a:t>		C.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.			</a:t>
                </a:r>
                <a:r>
                  <a:rPr lang="en-US" b="1" dirty="0"/>
                  <a:t>D.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3E7C4D7-F4C4-4F6C-87A6-8260675AB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69" y="872558"/>
                <a:ext cx="11951976" cy="2541814"/>
              </a:xfrm>
              <a:prstGeom prst="rect">
                <a:avLst/>
              </a:prstGeom>
              <a:blipFill>
                <a:blip r:embed="rId5"/>
                <a:stretch>
                  <a:fillRect l="-1223" t="-6921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xmlns="" id="{5B50F347-65BB-4D06-BB47-BC71CD00CA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7679" y="3481866"/>
                <a:ext cx="11938556" cy="3194601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90513" indent="-290513">
                  <a:buFont typeface="Wingdings" panose="05000000000000000000" pitchFamily="2" charset="2"/>
                  <a:buChar char="þ"/>
                </a:pP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: </a:t>
                </a:r>
              </a:p>
              <a:p>
                <a:pPr indent="457200"/>
                <a:r>
                  <a:rPr lang="nl-NL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</a:t>
                </a:r>
                <a:r>
                  <a:rPr lang="nl-NL" dirty="0">
                    <a:sym typeface="Wingdings" panose="05000000000000000000" pitchFamily="2" charset="2"/>
                  </a:rPr>
                  <a:t> </a:t>
                </a:r>
                <a:r>
                  <a:rPr lang="nl-NL" dirty="0"/>
                  <a:t>Điều kiện xác định của phương trình là</a:t>
                </a:r>
              </a:p>
              <a:p>
                <a:pPr indent="914400"/>
                <a:r>
                  <a:rPr lang="nl-NL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nl-NL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nl-NL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nl-NL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nl-NL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nl-NL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l-NL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nl-NL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l-NL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nl-NL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  <m:r>
                      <a:rPr lang="nl-NL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nl-NL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l-NL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	 </a:t>
                </a:r>
                <a:r>
                  <a:rPr lang="en-US" b="1" dirty="0" err="1"/>
                  <a:t>Chọn</a:t>
                </a:r>
                <a:r>
                  <a:rPr lang="en-US" b="1" dirty="0"/>
                  <a:t> D</a:t>
                </a:r>
                <a:endParaRPr lang="en-US" dirty="0"/>
              </a:p>
              <a:p>
                <a:pPr lvl="0"/>
                <a:endParaRPr lang="en-US" dirty="0"/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5B50F347-65BB-4D06-BB47-BC71CD00C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79" y="3481866"/>
                <a:ext cx="11938556" cy="3194601"/>
              </a:xfrm>
              <a:prstGeom prst="rect">
                <a:avLst/>
              </a:prstGeom>
              <a:blipFill>
                <a:blip r:embed="rId6"/>
                <a:stretch>
                  <a:fillRect l="-969" t="-5133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xmlns="" id="{EA685CA8-CD86-493D-9160-9C78BACD220C}"/>
              </a:ext>
            </a:extLst>
          </p:cNvPr>
          <p:cNvSpPr/>
          <p:nvPr/>
        </p:nvSpPr>
        <p:spPr>
          <a:xfrm>
            <a:off x="5582748" y="2544955"/>
            <a:ext cx="603482" cy="56803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52948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4217</TotalTime>
  <Words>1770</Words>
  <Application>Microsoft Office PowerPoint</Application>
  <PresentationFormat>Custom</PresentationFormat>
  <Paragraphs>174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LONGDAN</cp:lastModifiedBy>
  <cp:revision>507</cp:revision>
  <cp:lastPrinted>2020-09-06T05:45:13Z</cp:lastPrinted>
  <dcterms:created xsi:type="dcterms:W3CDTF">2020-08-16T09:33:36Z</dcterms:created>
  <dcterms:modified xsi:type="dcterms:W3CDTF">2021-10-30T15:09:01Z</dcterms:modified>
</cp:coreProperties>
</file>